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1F4710-9E93-4DE7-8050-C65794388588}" type="doc">
      <dgm:prSet loTypeId="urn:microsoft.com/office/officeart/2005/8/layout/vList5" loCatId="Inbox" qsTypeId="urn:microsoft.com/office/officeart/2005/8/quickstyle/simple4" qsCatId="simple" csTypeId="urn:microsoft.com/office/officeart/2005/8/colors/accent2_2" csCatId="accent2" phldr="1"/>
      <dgm:spPr/>
      <dgm:t>
        <a:bodyPr/>
        <a:lstStyle/>
        <a:p>
          <a:endParaRPr lang="en-US"/>
        </a:p>
      </dgm:t>
    </dgm:pt>
    <dgm:pt modelId="{47FE1B6F-B50E-4CF7-BFA6-444C0D7EF09D}">
      <dgm:prSet/>
      <dgm:spPr/>
      <dgm:t>
        <a:bodyPr/>
        <a:lstStyle/>
        <a:p>
          <a:r>
            <a:rPr lang="en-US"/>
            <a:t>"To all the girls that think you're fat because you're not a size zero. You're the beautiful one, it's society who's ugly." — Marylin Monroe</a:t>
          </a:r>
        </a:p>
      </dgm:t>
    </dgm:pt>
    <dgm:pt modelId="{C8C8F69A-CCF8-4BF2-B1EC-39F9D356718D}" type="parTrans" cxnId="{7ACA8305-439E-4FF5-AB73-1AA1A3AAF5A4}">
      <dgm:prSet/>
      <dgm:spPr/>
      <dgm:t>
        <a:bodyPr/>
        <a:lstStyle/>
        <a:p>
          <a:endParaRPr lang="en-US"/>
        </a:p>
      </dgm:t>
    </dgm:pt>
    <dgm:pt modelId="{B26AA216-71FC-46A6-91A6-01E8688948F6}" type="sibTrans" cxnId="{7ACA8305-439E-4FF5-AB73-1AA1A3AAF5A4}">
      <dgm:prSet/>
      <dgm:spPr/>
      <dgm:t>
        <a:bodyPr/>
        <a:lstStyle/>
        <a:p>
          <a:endParaRPr lang="en-US"/>
        </a:p>
      </dgm:t>
    </dgm:pt>
    <dgm:pt modelId="{C6BA89C0-B0A7-4808-8065-E7202A63F954}">
      <dgm:prSet/>
      <dgm:spPr/>
      <dgm:t>
        <a:bodyPr/>
        <a:lstStyle/>
        <a:p>
          <a:r>
            <a:rPr lang="en-US" dirty="0"/>
            <a:t>The media should have representation of different women of all races, looks and sizes. We cannot all fit certain beauty standards since we are all of different shapes and sizes. (Hawkins, 2017)</a:t>
          </a:r>
        </a:p>
      </dgm:t>
    </dgm:pt>
    <dgm:pt modelId="{27AE44C1-3BCD-4AB7-897E-002F2AC313B2}" type="parTrans" cxnId="{5DDD574B-E50C-4E13-B5A8-ABB7971DE4E6}">
      <dgm:prSet/>
      <dgm:spPr/>
      <dgm:t>
        <a:bodyPr/>
        <a:lstStyle/>
        <a:p>
          <a:endParaRPr lang="en-US"/>
        </a:p>
      </dgm:t>
    </dgm:pt>
    <dgm:pt modelId="{67D3477B-8C34-41A7-B27D-C673F5025F25}" type="sibTrans" cxnId="{5DDD574B-E50C-4E13-B5A8-ABB7971DE4E6}">
      <dgm:prSet/>
      <dgm:spPr/>
      <dgm:t>
        <a:bodyPr/>
        <a:lstStyle/>
        <a:p>
          <a:endParaRPr lang="en-US"/>
        </a:p>
      </dgm:t>
    </dgm:pt>
    <dgm:pt modelId="{E2543BC5-6697-43AA-B233-DCFE1CF309DD}" type="pres">
      <dgm:prSet presAssocID="{6D1F4710-9E93-4DE7-8050-C65794388588}" presName="Name0" presStyleCnt="0">
        <dgm:presLayoutVars>
          <dgm:dir/>
          <dgm:animLvl val="lvl"/>
          <dgm:resizeHandles val="exact"/>
        </dgm:presLayoutVars>
      </dgm:prSet>
      <dgm:spPr/>
    </dgm:pt>
    <dgm:pt modelId="{763CC80B-7C96-46A4-8EBF-7E6CE9CD3F19}" type="pres">
      <dgm:prSet presAssocID="{47FE1B6F-B50E-4CF7-BFA6-444C0D7EF09D}" presName="linNode" presStyleCnt="0"/>
      <dgm:spPr/>
    </dgm:pt>
    <dgm:pt modelId="{07BB17B4-AEE0-4933-BDB5-2E45E8EB8630}" type="pres">
      <dgm:prSet presAssocID="{47FE1B6F-B50E-4CF7-BFA6-444C0D7EF09D}" presName="parentText" presStyleLbl="node1" presStyleIdx="0" presStyleCnt="1">
        <dgm:presLayoutVars>
          <dgm:chMax val="1"/>
          <dgm:bulletEnabled val="1"/>
        </dgm:presLayoutVars>
      </dgm:prSet>
      <dgm:spPr/>
    </dgm:pt>
    <dgm:pt modelId="{A56BF6D5-188E-4488-8183-B668DAD776C7}" type="pres">
      <dgm:prSet presAssocID="{47FE1B6F-B50E-4CF7-BFA6-444C0D7EF09D}" presName="descendantText" presStyleLbl="alignAccFollowNode1" presStyleIdx="0" presStyleCnt="1">
        <dgm:presLayoutVars>
          <dgm:bulletEnabled val="1"/>
        </dgm:presLayoutVars>
      </dgm:prSet>
      <dgm:spPr/>
    </dgm:pt>
  </dgm:ptLst>
  <dgm:cxnLst>
    <dgm:cxn modelId="{7ACA8305-439E-4FF5-AB73-1AA1A3AAF5A4}" srcId="{6D1F4710-9E93-4DE7-8050-C65794388588}" destId="{47FE1B6F-B50E-4CF7-BFA6-444C0D7EF09D}" srcOrd="0" destOrd="0" parTransId="{C8C8F69A-CCF8-4BF2-B1EC-39F9D356718D}" sibTransId="{B26AA216-71FC-46A6-91A6-01E8688948F6}"/>
    <dgm:cxn modelId="{330E980C-1DAB-4A0F-AC58-293A8C82EF8D}" type="presOf" srcId="{C6BA89C0-B0A7-4808-8065-E7202A63F954}" destId="{A56BF6D5-188E-4488-8183-B668DAD776C7}" srcOrd="0" destOrd="0" presId="urn:microsoft.com/office/officeart/2005/8/layout/vList5"/>
    <dgm:cxn modelId="{18FD8C65-2A4C-4486-86C5-C42BF8B6877B}" type="presOf" srcId="{47FE1B6F-B50E-4CF7-BFA6-444C0D7EF09D}" destId="{07BB17B4-AEE0-4933-BDB5-2E45E8EB8630}" srcOrd="0" destOrd="0" presId="urn:microsoft.com/office/officeart/2005/8/layout/vList5"/>
    <dgm:cxn modelId="{5DDD574B-E50C-4E13-B5A8-ABB7971DE4E6}" srcId="{47FE1B6F-B50E-4CF7-BFA6-444C0D7EF09D}" destId="{C6BA89C0-B0A7-4808-8065-E7202A63F954}" srcOrd="0" destOrd="0" parTransId="{27AE44C1-3BCD-4AB7-897E-002F2AC313B2}" sibTransId="{67D3477B-8C34-41A7-B27D-C673F5025F25}"/>
    <dgm:cxn modelId="{716BAA54-D6D8-4EF9-88AF-DFA8ADB3899C}" type="presOf" srcId="{6D1F4710-9E93-4DE7-8050-C65794388588}" destId="{E2543BC5-6697-43AA-B233-DCFE1CF309DD}" srcOrd="0" destOrd="0" presId="urn:microsoft.com/office/officeart/2005/8/layout/vList5"/>
    <dgm:cxn modelId="{B75E84C9-195D-449A-ACD9-FC4BE4C27519}" type="presParOf" srcId="{E2543BC5-6697-43AA-B233-DCFE1CF309DD}" destId="{763CC80B-7C96-46A4-8EBF-7E6CE9CD3F19}" srcOrd="0" destOrd="0" presId="urn:microsoft.com/office/officeart/2005/8/layout/vList5"/>
    <dgm:cxn modelId="{A23E2685-2ABF-4D3C-BB5E-5A142743458F}" type="presParOf" srcId="{763CC80B-7C96-46A4-8EBF-7E6CE9CD3F19}" destId="{07BB17B4-AEE0-4933-BDB5-2E45E8EB8630}" srcOrd="0" destOrd="0" presId="urn:microsoft.com/office/officeart/2005/8/layout/vList5"/>
    <dgm:cxn modelId="{328331A2-9D21-4208-A09A-464F389978A9}" type="presParOf" srcId="{763CC80B-7C96-46A4-8EBF-7E6CE9CD3F19}" destId="{A56BF6D5-188E-4488-8183-B668DAD776C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82E0E8-92A8-45BE-9C1F-993AD9D6DAFB}" type="doc">
      <dgm:prSet loTypeId="urn:microsoft.com/office/officeart/2005/8/layout/hierarchy1" loCatId="Inbox" qsTypeId="urn:microsoft.com/office/officeart/2005/8/quickstyle/simple1" qsCatId="simple" csTypeId="urn:microsoft.com/office/officeart/2005/8/colors/accent2_4" csCatId="accent2"/>
      <dgm:spPr/>
      <dgm:t>
        <a:bodyPr/>
        <a:lstStyle/>
        <a:p>
          <a:endParaRPr lang="en-US"/>
        </a:p>
      </dgm:t>
    </dgm:pt>
    <dgm:pt modelId="{5410F292-4421-4C43-96A5-236EA36B865A}">
      <dgm:prSet/>
      <dgm:spPr/>
      <dgm:t>
        <a:bodyPr/>
        <a:lstStyle/>
        <a:p>
          <a:r>
            <a:rPr lang="en-US"/>
            <a:t>Women have the most power to break societal idealism of beauty.</a:t>
          </a:r>
        </a:p>
      </dgm:t>
    </dgm:pt>
    <dgm:pt modelId="{05AE68B6-AD13-4939-8FF0-AFB1A6C0406D}" type="parTrans" cxnId="{5B158909-E55A-4FA5-8FE9-4215B950D73F}">
      <dgm:prSet/>
      <dgm:spPr/>
      <dgm:t>
        <a:bodyPr/>
        <a:lstStyle/>
        <a:p>
          <a:endParaRPr lang="en-US"/>
        </a:p>
      </dgm:t>
    </dgm:pt>
    <dgm:pt modelId="{667CC537-E1F8-443F-B781-63B0B8F9C0CD}" type="sibTrans" cxnId="{5B158909-E55A-4FA5-8FE9-4215B950D73F}">
      <dgm:prSet/>
      <dgm:spPr/>
      <dgm:t>
        <a:bodyPr/>
        <a:lstStyle/>
        <a:p>
          <a:endParaRPr lang="en-US"/>
        </a:p>
      </dgm:t>
    </dgm:pt>
    <dgm:pt modelId="{A81E7C75-B46E-46D2-AA91-80C43A966404}">
      <dgm:prSet/>
      <dgm:spPr/>
      <dgm:t>
        <a:bodyPr/>
        <a:lstStyle/>
        <a:p>
          <a:r>
            <a:rPr lang="en-US"/>
            <a:t>It  begins with self acceptance and confidence in our inner and outer beauty. Beauty is within each and everyone it only takes the right people to appreciate it.</a:t>
          </a:r>
        </a:p>
      </dgm:t>
    </dgm:pt>
    <dgm:pt modelId="{FDD6D1C0-EE82-424F-8AA0-80923FA7D24E}" type="parTrans" cxnId="{22512FD9-F81B-4EAF-9538-29995FF3C06E}">
      <dgm:prSet/>
      <dgm:spPr/>
      <dgm:t>
        <a:bodyPr/>
        <a:lstStyle/>
        <a:p>
          <a:endParaRPr lang="en-US"/>
        </a:p>
      </dgm:t>
    </dgm:pt>
    <dgm:pt modelId="{AFFC4CA5-F629-4238-9BF0-9746210FDC6B}" type="sibTrans" cxnId="{22512FD9-F81B-4EAF-9538-29995FF3C06E}">
      <dgm:prSet/>
      <dgm:spPr/>
      <dgm:t>
        <a:bodyPr/>
        <a:lstStyle/>
        <a:p>
          <a:endParaRPr lang="en-US"/>
        </a:p>
      </dgm:t>
    </dgm:pt>
    <dgm:pt modelId="{CFCA6206-874E-4D16-A37A-7EDE7446BA0B}">
      <dgm:prSet/>
      <dgm:spPr/>
      <dgm:t>
        <a:bodyPr/>
        <a:lstStyle/>
        <a:p>
          <a:r>
            <a:rPr lang="en-US" b="1"/>
            <a:t>"I don't like standard beauty. There is no beauty without strangeness." — Karl Lagerfeld</a:t>
          </a:r>
          <a:endParaRPr lang="en-US"/>
        </a:p>
      </dgm:t>
    </dgm:pt>
    <dgm:pt modelId="{50790336-4D9B-4DF9-A417-67456B4B8EDA}" type="parTrans" cxnId="{50982A48-1FE4-4C20-B20A-AAB569578B95}">
      <dgm:prSet/>
      <dgm:spPr/>
      <dgm:t>
        <a:bodyPr/>
        <a:lstStyle/>
        <a:p>
          <a:endParaRPr lang="en-US"/>
        </a:p>
      </dgm:t>
    </dgm:pt>
    <dgm:pt modelId="{9046A122-CA93-42BF-93A4-AD0CCDADB88C}" type="sibTrans" cxnId="{50982A48-1FE4-4C20-B20A-AAB569578B95}">
      <dgm:prSet/>
      <dgm:spPr/>
      <dgm:t>
        <a:bodyPr/>
        <a:lstStyle/>
        <a:p>
          <a:endParaRPr lang="en-US"/>
        </a:p>
      </dgm:t>
    </dgm:pt>
    <dgm:pt modelId="{DFAB7D94-488A-4581-8FAB-8D3E7915A948}">
      <dgm:prSet/>
      <dgm:spPr/>
      <dgm:t>
        <a:bodyPr/>
        <a:lstStyle/>
        <a:p>
          <a:r>
            <a:rPr lang="en-US"/>
            <a:t>Real empowerment is embracing oneself wholly, especially our flaws since they make us unique</a:t>
          </a:r>
        </a:p>
      </dgm:t>
    </dgm:pt>
    <dgm:pt modelId="{3DFEBF0F-928F-4841-B33C-7906F0805DBB}" type="parTrans" cxnId="{16C6E5EC-5487-4AB1-89C8-02B7F421957D}">
      <dgm:prSet/>
      <dgm:spPr/>
      <dgm:t>
        <a:bodyPr/>
        <a:lstStyle/>
        <a:p>
          <a:endParaRPr lang="en-US"/>
        </a:p>
      </dgm:t>
    </dgm:pt>
    <dgm:pt modelId="{BA63CD15-6188-4B7D-8E53-E0E4BC4B9CB2}" type="sibTrans" cxnId="{16C6E5EC-5487-4AB1-89C8-02B7F421957D}">
      <dgm:prSet/>
      <dgm:spPr/>
      <dgm:t>
        <a:bodyPr/>
        <a:lstStyle/>
        <a:p>
          <a:endParaRPr lang="en-US"/>
        </a:p>
      </dgm:t>
    </dgm:pt>
    <dgm:pt modelId="{226F510B-0C3A-49EA-9594-8A3AF4A0C14A}" type="pres">
      <dgm:prSet presAssocID="{4182E0E8-92A8-45BE-9C1F-993AD9D6DAFB}" presName="hierChild1" presStyleCnt="0">
        <dgm:presLayoutVars>
          <dgm:chPref val="1"/>
          <dgm:dir/>
          <dgm:animOne val="branch"/>
          <dgm:animLvl val="lvl"/>
          <dgm:resizeHandles/>
        </dgm:presLayoutVars>
      </dgm:prSet>
      <dgm:spPr/>
    </dgm:pt>
    <dgm:pt modelId="{68924483-164B-4B71-950B-9CF094373D63}" type="pres">
      <dgm:prSet presAssocID="{5410F292-4421-4C43-96A5-236EA36B865A}" presName="hierRoot1" presStyleCnt="0"/>
      <dgm:spPr/>
    </dgm:pt>
    <dgm:pt modelId="{EFE97D17-E0F1-44C4-82F6-5C47622B9DF0}" type="pres">
      <dgm:prSet presAssocID="{5410F292-4421-4C43-96A5-236EA36B865A}" presName="composite" presStyleCnt="0"/>
      <dgm:spPr/>
    </dgm:pt>
    <dgm:pt modelId="{DA754ED1-1D9B-4A9A-9F1F-97E9BB02DE61}" type="pres">
      <dgm:prSet presAssocID="{5410F292-4421-4C43-96A5-236EA36B865A}" presName="background" presStyleLbl="node0" presStyleIdx="0" presStyleCnt="3"/>
      <dgm:spPr/>
    </dgm:pt>
    <dgm:pt modelId="{6601314A-C2D0-45F3-817E-CAC4BF334540}" type="pres">
      <dgm:prSet presAssocID="{5410F292-4421-4C43-96A5-236EA36B865A}" presName="text" presStyleLbl="fgAcc0" presStyleIdx="0" presStyleCnt="3">
        <dgm:presLayoutVars>
          <dgm:chPref val="3"/>
        </dgm:presLayoutVars>
      </dgm:prSet>
      <dgm:spPr/>
    </dgm:pt>
    <dgm:pt modelId="{5F7E9DB7-60C0-40F5-824E-D2D39602D500}" type="pres">
      <dgm:prSet presAssocID="{5410F292-4421-4C43-96A5-236EA36B865A}" presName="hierChild2" presStyleCnt="0"/>
      <dgm:spPr/>
    </dgm:pt>
    <dgm:pt modelId="{97E9E8B8-1967-4F6C-801F-582B47A2864C}" type="pres">
      <dgm:prSet presAssocID="{A81E7C75-B46E-46D2-AA91-80C43A966404}" presName="hierRoot1" presStyleCnt="0"/>
      <dgm:spPr/>
    </dgm:pt>
    <dgm:pt modelId="{ACB8856D-DA20-4049-9BBA-C693F4F3005E}" type="pres">
      <dgm:prSet presAssocID="{A81E7C75-B46E-46D2-AA91-80C43A966404}" presName="composite" presStyleCnt="0"/>
      <dgm:spPr/>
    </dgm:pt>
    <dgm:pt modelId="{65F1A83E-5806-4F40-9BC7-4F784E117494}" type="pres">
      <dgm:prSet presAssocID="{A81E7C75-B46E-46D2-AA91-80C43A966404}" presName="background" presStyleLbl="node0" presStyleIdx="1" presStyleCnt="3"/>
      <dgm:spPr/>
    </dgm:pt>
    <dgm:pt modelId="{34057CCE-84E2-4898-982A-3C6118D46722}" type="pres">
      <dgm:prSet presAssocID="{A81E7C75-B46E-46D2-AA91-80C43A966404}" presName="text" presStyleLbl="fgAcc0" presStyleIdx="1" presStyleCnt="3">
        <dgm:presLayoutVars>
          <dgm:chPref val="3"/>
        </dgm:presLayoutVars>
      </dgm:prSet>
      <dgm:spPr/>
    </dgm:pt>
    <dgm:pt modelId="{19A205A7-09C1-469C-B4D8-3F95242AC6D1}" type="pres">
      <dgm:prSet presAssocID="{A81E7C75-B46E-46D2-AA91-80C43A966404}" presName="hierChild2" presStyleCnt="0"/>
      <dgm:spPr/>
    </dgm:pt>
    <dgm:pt modelId="{3F2FAE93-0EA2-48B2-A523-D1F08C894357}" type="pres">
      <dgm:prSet presAssocID="{CFCA6206-874E-4D16-A37A-7EDE7446BA0B}" presName="hierRoot1" presStyleCnt="0"/>
      <dgm:spPr/>
    </dgm:pt>
    <dgm:pt modelId="{2FB08C4D-1694-4894-A766-CC02DAF3D67A}" type="pres">
      <dgm:prSet presAssocID="{CFCA6206-874E-4D16-A37A-7EDE7446BA0B}" presName="composite" presStyleCnt="0"/>
      <dgm:spPr/>
    </dgm:pt>
    <dgm:pt modelId="{191FAEB5-1DCA-4AB4-AC16-D6121E20BE4E}" type="pres">
      <dgm:prSet presAssocID="{CFCA6206-874E-4D16-A37A-7EDE7446BA0B}" presName="background" presStyleLbl="node0" presStyleIdx="2" presStyleCnt="3"/>
      <dgm:spPr/>
    </dgm:pt>
    <dgm:pt modelId="{3D87E95C-0787-4388-9D3D-8640511903E0}" type="pres">
      <dgm:prSet presAssocID="{CFCA6206-874E-4D16-A37A-7EDE7446BA0B}" presName="text" presStyleLbl="fgAcc0" presStyleIdx="2" presStyleCnt="3">
        <dgm:presLayoutVars>
          <dgm:chPref val="3"/>
        </dgm:presLayoutVars>
      </dgm:prSet>
      <dgm:spPr/>
    </dgm:pt>
    <dgm:pt modelId="{D8F78F5D-CE3C-49DB-B405-B8312ADC9992}" type="pres">
      <dgm:prSet presAssocID="{CFCA6206-874E-4D16-A37A-7EDE7446BA0B}" presName="hierChild2" presStyleCnt="0"/>
      <dgm:spPr/>
    </dgm:pt>
    <dgm:pt modelId="{6BC88B14-3E84-4E6B-B855-F70FABB70FAC}" type="pres">
      <dgm:prSet presAssocID="{3DFEBF0F-928F-4841-B33C-7906F0805DBB}" presName="Name10" presStyleLbl="parChTrans1D2" presStyleIdx="0" presStyleCnt="1"/>
      <dgm:spPr/>
    </dgm:pt>
    <dgm:pt modelId="{CDB0674A-44AC-4E4E-AFBF-D236F49C7744}" type="pres">
      <dgm:prSet presAssocID="{DFAB7D94-488A-4581-8FAB-8D3E7915A948}" presName="hierRoot2" presStyleCnt="0"/>
      <dgm:spPr/>
    </dgm:pt>
    <dgm:pt modelId="{B03FB076-931F-4CD8-85D7-C6EECF49947E}" type="pres">
      <dgm:prSet presAssocID="{DFAB7D94-488A-4581-8FAB-8D3E7915A948}" presName="composite2" presStyleCnt="0"/>
      <dgm:spPr/>
    </dgm:pt>
    <dgm:pt modelId="{CC058C54-9646-4226-B4D5-7A6F3B1F667B}" type="pres">
      <dgm:prSet presAssocID="{DFAB7D94-488A-4581-8FAB-8D3E7915A948}" presName="background2" presStyleLbl="node2" presStyleIdx="0" presStyleCnt="1"/>
      <dgm:spPr/>
    </dgm:pt>
    <dgm:pt modelId="{D05208AC-ADBE-4672-AC2C-353F8C20A9DA}" type="pres">
      <dgm:prSet presAssocID="{DFAB7D94-488A-4581-8FAB-8D3E7915A948}" presName="text2" presStyleLbl="fgAcc2" presStyleIdx="0" presStyleCnt="1">
        <dgm:presLayoutVars>
          <dgm:chPref val="3"/>
        </dgm:presLayoutVars>
      </dgm:prSet>
      <dgm:spPr/>
    </dgm:pt>
    <dgm:pt modelId="{674BD987-2B40-4EAF-9D8B-9FCF79B8F074}" type="pres">
      <dgm:prSet presAssocID="{DFAB7D94-488A-4581-8FAB-8D3E7915A948}" presName="hierChild3" presStyleCnt="0"/>
      <dgm:spPr/>
    </dgm:pt>
  </dgm:ptLst>
  <dgm:cxnLst>
    <dgm:cxn modelId="{5B158909-E55A-4FA5-8FE9-4215B950D73F}" srcId="{4182E0E8-92A8-45BE-9C1F-993AD9D6DAFB}" destId="{5410F292-4421-4C43-96A5-236EA36B865A}" srcOrd="0" destOrd="0" parTransId="{05AE68B6-AD13-4939-8FF0-AFB1A6C0406D}" sibTransId="{667CC537-E1F8-443F-B781-63B0B8F9C0CD}"/>
    <dgm:cxn modelId="{98D2CB32-5C6F-4F89-98A5-5D714A9BEBD6}" type="presOf" srcId="{DFAB7D94-488A-4581-8FAB-8D3E7915A948}" destId="{D05208AC-ADBE-4672-AC2C-353F8C20A9DA}" srcOrd="0" destOrd="0" presId="urn:microsoft.com/office/officeart/2005/8/layout/hierarchy1"/>
    <dgm:cxn modelId="{50982A48-1FE4-4C20-B20A-AAB569578B95}" srcId="{4182E0E8-92A8-45BE-9C1F-993AD9D6DAFB}" destId="{CFCA6206-874E-4D16-A37A-7EDE7446BA0B}" srcOrd="2" destOrd="0" parTransId="{50790336-4D9B-4DF9-A417-67456B4B8EDA}" sibTransId="{9046A122-CA93-42BF-93A4-AD0CCDADB88C}"/>
    <dgm:cxn modelId="{85EDC26C-E744-4018-BB27-1B5898553C91}" type="presOf" srcId="{CFCA6206-874E-4D16-A37A-7EDE7446BA0B}" destId="{3D87E95C-0787-4388-9D3D-8640511903E0}" srcOrd="0" destOrd="0" presId="urn:microsoft.com/office/officeart/2005/8/layout/hierarchy1"/>
    <dgm:cxn modelId="{40D83A73-9E39-4D54-94D6-731721560FDE}" type="presOf" srcId="{5410F292-4421-4C43-96A5-236EA36B865A}" destId="{6601314A-C2D0-45F3-817E-CAC4BF334540}" srcOrd="0" destOrd="0" presId="urn:microsoft.com/office/officeart/2005/8/layout/hierarchy1"/>
    <dgm:cxn modelId="{C794E2C9-F50A-4AF4-A8D0-323E32701D1B}" type="presOf" srcId="{3DFEBF0F-928F-4841-B33C-7906F0805DBB}" destId="{6BC88B14-3E84-4E6B-B855-F70FABB70FAC}" srcOrd="0" destOrd="0" presId="urn:microsoft.com/office/officeart/2005/8/layout/hierarchy1"/>
    <dgm:cxn modelId="{22512FD9-F81B-4EAF-9538-29995FF3C06E}" srcId="{4182E0E8-92A8-45BE-9C1F-993AD9D6DAFB}" destId="{A81E7C75-B46E-46D2-AA91-80C43A966404}" srcOrd="1" destOrd="0" parTransId="{FDD6D1C0-EE82-424F-8AA0-80923FA7D24E}" sibTransId="{AFFC4CA5-F629-4238-9BF0-9746210FDC6B}"/>
    <dgm:cxn modelId="{F90835DA-E374-4A50-AD03-FF3D615C9754}" type="presOf" srcId="{A81E7C75-B46E-46D2-AA91-80C43A966404}" destId="{34057CCE-84E2-4898-982A-3C6118D46722}" srcOrd="0" destOrd="0" presId="urn:microsoft.com/office/officeart/2005/8/layout/hierarchy1"/>
    <dgm:cxn modelId="{16C6E5EC-5487-4AB1-89C8-02B7F421957D}" srcId="{CFCA6206-874E-4D16-A37A-7EDE7446BA0B}" destId="{DFAB7D94-488A-4581-8FAB-8D3E7915A948}" srcOrd="0" destOrd="0" parTransId="{3DFEBF0F-928F-4841-B33C-7906F0805DBB}" sibTransId="{BA63CD15-6188-4B7D-8E53-E0E4BC4B9CB2}"/>
    <dgm:cxn modelId="{25E725EE-DFC5-4F7F-BAA1-5777E2E5D8E3}" type="presOf" srcId="{4182E0E8-92A8-45BE-9C1F-993AD9D6DAFB}" destId="{226F510B-0C3A-49EA-9594-8A3AF4A0C14A}" srcOrd="0" destOrd="0" presId="urn:microsoft.com/office/officeart/2005/8/layout/hierarchy1"/>
    <dgm:cxn modelId="{D794F84B-5878-4DB2-86E5-7DFA349243A0}" type="presParOf" srcId="{226F510B-0C3A-49EA-9594-8A3AF4A0C14A}" destId="{68924483-164B-4B71-950B-9CF094373D63}" srcOrd="0" destOrd="0" presId="urn:microsoft.com/office/officeart/2005/8/layout/hierarchy1"/>
    <dgm:cxn modelId="{FC49D60A-4B68-48EC-B5AA-34854D624A2C}" type="presParOf" srcId="{68924483-164B-4B71-950B-9CF094373D63}" destId="{EFE97D17-E0F1-44C4-82F6-5C47622B9DF0}" srcOrd="0" destOrd="0" presId="urn:microsoft.com/office/officeart/2005/8/layout/hierarchy1"/>
    <dgm:cxn modelId="{6522AE42-3B82-4B65-8576-0D8A24E95D28}" type="presParOf" srcId="{EFE97D17-E0F1-44C4-82F6-5C47622B9DF0}" destId="{DA754ED1-1D9B-4A9A-9F1F-97E9BB02DE61}" srcOrd="0" destOrd="0" presId="urn:microsoft.com/office/officeart/2005/8/layout/hierarchy1"/>
    <dgm:cxn modelId="{EFA280F6-21FC-4E9E-845D-6E546329495A}" type="presParOf" srcId="{EFE97D17-E0F1-44C4-82F6-5C47622B9DF0}" destId="{6601314A-C2D0-45F3-817E-CAC4BF334540}" srcOrd="1" destOrd="0" presId="urn:microsoft.com/office/officeart/2005/8/layout/hierarchy1"/>
    <dgm:cxn modelId="{74B72FD9-204E-4D00-A2F5-28D7DE6113C7}" type="presParOf" srcId="{68924483-164B-4B71-950B-9CF094373D63}" destId="{5F7E9DB7-60C0-40F5-824E-D2D39602D500}" srcOrd="1" destOrd="0" presId="urn:microsoft.com/office/officeart/2005/8/layout/hierarchy1"/>
    <dgm:cxn modelId="{91C22F16-E6F4-4021-A893-C52777109EF7}" type="presParOf" srcId="{226F510B-0C3A-49EA-9594-8A3AF4A0C14A}" destId="{97E9E8B8-1967-4F6C-801F-582B47A2864C}" srcOrd="1" destOrd="0" presId="urn:microsoft.com/office/officeart/2005/8/layout/hierarchy1"/>
    <dgm:cxn modelId="{30E4A9A3-F0DA-4DED-97E1-B0A3ABEFC09D}" type="presParOf" srcId="{97E9E8B8-1967-4F6C-801F-582B47A2864C}" destId="{ACB8856D-DA20-4049-9BBA-C693F4F3005E}" srcOrd="0" destOrd="0" presId="urn:microsoft.com/office/officeart/2005/8/layout/hierarchy1"/>
    <dgm:cxn modelId="{F1DE5564-DC63-4098-A02A-3CE3E398935C}" type="presParOf" srcId="{ACB8856D-DA20-4049-9BBA-C693F4F3005E}" destId="{65F1A83E-5806-4F40-9BC7-4F784E117494}" srcOrd="0" destOrd="0" presId="urn:microsoft.com/office/officeart/2005/8/layout/hierarchy1"/>
    <dgm:cxn modelId="{71599A4A-AEBF-459A-9B40-4708FFC4C9B6}" type="presParOf" srcId="{ACB8856D-DA20-4049-9BBA-C693F4F3005E}" destId="{34057CCE-84E2-4898-982A-3C6118D46722}" srcOrd="1" destOrd="0" presId="urn:microsoft.com/office/officeart/2005/8/layout/hierarchy1"/>
    <dgm:cxn modelId="{5A3B1C6F-3866-49A3-BCAE-37EBF96AAC83}" type="presParOf" srcId="{97E9E8B8-1967-4F6C-801F-582B47A2864C}" destId="{19A205A7-09C1-469C-B4D8-3F95242AC6D1}" srcOrd="1" destOrd="0" presId="urn:microsoft.com/office/officeart/2005/8/layout/hierarchy1"/>
    <dgm:cxn modelId="{E401F9E8-820E-452C-9C0D-85951994B6AF}" type="presParOf" srcId="{226F510B-0C3A-49EA-9594-8A3AF4A0C14A}" destId="{3F2FAE93-0EA2-48B2-A523-D1F08C894357}" srcOrd="2" destOrd="0" presId="urn:microsoft.com/office/officeart/2005/8/layout/hierarchy1"/>
    <dgm:cxn modelId="{F10DA7AE-B52C-48C2-AAC0-557278168A3C}" type="presParOf" srcId="{3F2FAE93-0EA2-48B2-A523-D1F08C894357}" destId="{2FB08C4D-1694-4894-A766-CC02DAF3D67A}" srcOrd="0" destOrd="0" presId="urn:microsoft.com/office/officeart/2005/8/layout/hierarchy1"/>
    <dgm:cxn modelId="{0E519EF5-924F-46FE-9A16-C85BF27D0640}" type="presParOf" srcId="{2FB08C4D-1694-4894-A766-CC02DAF3D67A}" destId="{191FAEB5-1DCA-4AB4-AC16-D6121E20BE4E}" srcOrd="0" destOrd="0" presId="urn:microsoft.com/office/officeart/2005/8/layout/hierarchy1"/>
    <dgm:cxn modelId="{B755237B-9DD0-4338-A014-B3FED7B74A1D}" type="presParOf" srcId="{2FB08C4D-1694-4894-A766-CC02DAF3D67A}" destId="{3D87E95C-0787-4388-9D3D-8640511903E0}" srcOrd="1" destOrd="0" presId="urn:microsoft.com/office/officeart/2005/8/layout/hierarchy1"/>
    <dgm:cxn modelId="{93E9DCD4-B4A2-433A-93A1-434FA678F1FE}" type="presParOf" srcId="{3F2FAE93-0EA2-48B2-A523-D1F08C894357}" destId="{D8F78F5D-CE3C-49DB-B405-B8312ADC9992}" srcOrd="1" destOrd="0" presId="urn:microsoft.com/office/officeart/2005/8/layout/hierarchy1"/>
    <dgm:cxn modelId="{BF04DED0-186C-4FD2-9EEF-8950808E1EDD}" type="presParOf" srcId="{D8F78F5D-CE3C-49DB-B405-B8312ADC9992}" destId="{6BC88B14-3E84-4E6B-B855-F70FABB70FAC}" srcOrd="0" destOrd="0" presId="urn:microsoft.com/office/officeart/2005/8/layout/hierarchy1"/>
    <dgm:cxn modelId="{C7170CA9-3B68-4F87-AEB0-AC8871CCF4CC}" type="presParOf" srcId="{D8F78F5D-CE3C-49DB-B405-B8312ADC9992}" destId="{CDB0674A-44AC-4E4E-AFBF-D236F49C7744}" srcOrd="1" destOrd="0" presId="urn:microsoft.com/office/officeart/2005/8/layout/hierarchy1"/>
    <dgm:cxn modelId="{B41AE78C-3A3D-4282-887D-3B56491C8CB7}" type="presParOf" srcId="{CDB0674A-44AC-4E4E-AFBF-D236F49C7744}" destId="{B03FB076-931F-4CD8-85D7-C6EECF49947E}" srcOrd="0" destOrd="0" presId="urn:microsoft.com/office/officeart/2005/8/layout/hierarchy1"/>
    <dgm:cxn modelId="{8E0EB023-F148-4068-90D1-5B1AC51306AB}" type="presParOf" srcId="{B03FB076-931F-4CD8-85D7-C6EECF49947E}" destId="{CC058C54-9646-4226-B4D5-7A6F3B1F667B}" srcOrd="0" destOrd="0" presId="urn:microsoft.com/office/officeart/2005/8/layout/hierarchy1"/>
    <dgm:cxn modelId="{83AAA4B1-F269-41BA-BC3D-51D254639F21}" type="presParOf" srcId="{B03FB076-931F-4CD8-85D7-C6EECF49947E}" destId="{D05208AC-ADBE-4672-AC2C-353F8C20A9DA}" srcOrd="1" destOrd="0" presId="urn:microsoft.com/office/officeart/2005/8/layout/hierarchy1"/>
    <dgm:cxn modelId="{F7CFF655-854F-43F7-A3EF-C4E4AD0A0E93}" type="presParOf" srcId="{CDB0674A-44AC-4E4E-AFBF-D236F49C7744}" destId="{674BD987-2B40-4EAF-9D8B-9FCF79B8F07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CC43EE-E73E-4312-BA25-44B66D25DAD2}" type="doc">
      <dgm:prSet loTypeId="urn:microsoft.com/office/officeart/2008/layout/LinedList" loCatId="Inbox" qsTypeId="urn:microsoft.com/office/officeart/2005/8/quickstyle/simple5" qsCatId="simple" csTypeId="urn:microsoft.com/office/officeart/2005/8/colors/accent1_4" csCatId="accent1" phldr="1"/>
      <dgm:spPr/>
      <dgm:t>
        <a:bodyPr/>
        <a:lstStyle/>
        <a:p>
          <a:endParaRPr lang="en-US"/>
        </a:p>
      </dgm:t>
    </dgm:pt>
    <dgm:pt modelId="{AA29EFC5-E4AD-4D64-BB9B-D329C8A57749}">
      <dgm:prSet/>
      <dgm:spPr/>
      <dgm:t>
        <a:bodyPr/>
        <a:lstStyle/>
        <a:p>
          <a:r>
            <a:rPr lang="en-US"/>
            <a:t>The media has a huge role to play in changing beauty standards to a more realistic level.</a:t>
          </a:r>
        </a:p>
      </dgm:t>
    </dgm:pt>
    <dgm:pt modelId="{0A663C70-ADC7-43A1-855D-B62B2F310B7F}" type="parTrans" cxnId="{C899983D-AD4E-43E7-AF2D-519270E8477A}">
      <dgm:prSet/>
      <dgm:spPr/>
      <dgm:t>
        <a:bodyPr/>
        <a:lstStyle/>
        <a:p>
          <a:endParaRPr lang="en-US"/>
        </a:p>
      </dgm:t>
    </dgm:pt>
    <dgm:pt modelId="{CF72546B-1E30-44B2-BB4D-EA5E44C3D217}" type="sibTrans" cxnId="{C899983D-AD4E-43E7-AF2D-519270E8477A}">
      <dgm:prSet/>
      <dgm:spPr/>
      <dgm:t>
        <a:bodyPr/>
        <a:lstStyle/>
        <a:p>
          <a:endParaRPr lang="en-US"/>
        </a:p>
      </dgm:t>
    </dgm:pt>
    <dgm:pt modelId="{360DA9E9-C013-4116-93F0-B2CFB159AF26}">
      <dgm:prSet/>
      <dgm:spPr/>
      <dgm:t>
        <a:bodyPr/>
        <a:lstStyle/>
        <a:p>
          <a:r>
            <a:rPr lang="en-US" dirty="0"/>
            <a:t>All women of different colour, race and sizes should be well represented in advertisements and among the media personalities</a:t>
          </a:r>
        </a:p>
      </dgm:t>
    </dgm:pt>
    <dgm:pt modelId="{52EE16B2-D282-45E4-BA13-B224A37D6266}" type="parTrans" cxnId="{366201C3-E234-448E-A2B3-AFC4B8C500EC}">
      <dgm:prSet/>
      <dgm:spPr/>
      <dgm:t>
        <a:bodyPr/>
        <a:lstStyle/>
        <a:p>
          <a:endParaRPr lang="en-US"/>
        </a:p>
      </dgm:t>
    </dgm:pt>
    <dgm:pt modelId="{C5696190-5E2D-4B90-8687-E69C27FF9B10}" type="sibTrans" cxnId="{366201C3-E234-448E-A2B3-AFC4B8C500EC}">
      <dgm:prSet/>
      <dgm:spPr/>
      <dgm:t>
        <a:bodyPr/>
        <a:lstStyle/>
        <a:p>
          <a:endParaRPr lang="en-US"/>
        </a:p>
      </dgm:t>
    </dgm:pt>
    <dgm:pt modelId="{EBAEF1BE-B5E2-498E-9FFE-1570C5FACB1D}">
      <dgm:prSet/>
      <dgm:spPr/>
      <dgm:t>
        <a:bodyPr/>
        <a:lstStyle/>
        <a:p>
          <a:r>
            <a:rPr lang="en-US" dirty="0"/>
            <a:t>A universal message that every woman is beautiful in her own way.</a:t>
          </a:r>
        </a:p>
      </dgm:t>
    </dgm:pt>
    <dgm:pt modelId="{C49D9D75-BE0B-4D40-9E1C-754DD9C6BADE}" type="parTrans" cxnId="{46D907CE-5DDC-43ED-B993-7EE39A1C6AEC}">
      <dgm:prSet/>
      <dgm:spPr/>
      <dgm:t>
        <a:bodyPr/>
        <a:lstStyle/>
        <a:p>
          <a:endParaRPr lang="en-US"/>
        </a:p>
      </dgm:t>
    </dgm:pt>
    <dgm:pt modelId="{9455B163-5B10-4F75-8A0A-49FD35B133AB}" type="sibTrans" cxnId="{46D907CE-5DDC-43ED-B993-7EE39A1C6AEC}">
      <dgm:prSet/>
      <dgm:spPr/>
      <dgm:t>
        <a:bodyPr/>
        <a:lstStyle/>
        <a:p>
          <a:endParaRPr lang="en-US"/>
        </a:p>
      </dgm:t>
    </dgm:pt>
    <dgm:pt modelId="{E6BADB08-D59A-47D2-BEE6-02890DBCEC03}">
      <dgm:prSet/>
      <dgm:spPr/>
      <dgm:t>
        <a:bodyPr/>
        <a:lstStyle/>
        <a:p>
          <a:r>
            <a:rPr lang="en-US" dirty="0"/>
            <a:t>Emphasis on health and fitness for overall well-being</a:t>
          </a:r>
        </a:p>
      </dgm:t>
    </dgm:pt>
    <dgm:pt modelId="{E29E827C-9572-4DEF-B7C1-64AB3A81764E}" type="parTrans" cxnId="{3A1F492C-18F3-4B49-B6FE-37011176BBF0}">
      <dgm:prSet/>
      <dgm:spPr/>
      <dgm:t>
        <a:bodyPr/>
        <a:lstStyle/>
        <a:p>
          <a:endParaRPr lang="en-US"/>
        </a:p>
      </dgm:t>
    </dgm:pt>
    <dgm:pt modelId="{208A2854-547C-42D2-905B-734E9B1EA964}" type="sibTrans" cxnId="{3A1F492C-18F3-4B49-B6FE-37011176BBF0}">
      <dgm:prSet/>
      <dgm:spPr/>
      <dgm:t>
        <a:bodyPr/>
        <a:lstStyle/>
        <a:p>
          <a:endParaRPr lang="en-US"/>
        </a:p>
      </dgm:t>
    </dgm:pt>
    <dgm:pt modelId="{ABD288AD-F1BA-4863-8426-E28B82FBD558}" type="pres">
      <dgm:prSet presAssocID="{AACC43EE-E73E-4312-BA25-44B66D25DAD2}" presName="vert0" presStyleCnt="0">
        <dgm:presLayoutVars>
          <dgm:dir/>
          <dgm:animOne val="branch"/>
          <dgm:animLvl val="lvl"/>
        </dgm:presLayoutVars>
      </dgm:prSet>
      <dgm:spPr/>
    </dgm:pt>
    <dgm:pt modelId="{57855878-1950-47E0-A6C0-92DE926452E7}" type="pres">
      <dgm:prSet presAssocID="{AA29EFC5-E4AD-4D64-BB9B-D329C8A57749}" presName="thickLine" presStyleLbl="alignNode1" presStyleIdx="0" presStyleCnt="4"/>
      <dgm:spPr/>
    </dgm:pt>
    <dgm:pt modelId="{C41B4879-0E46-4323-9E65-CC77C4B177FC}" type="pres">
      <dgm:prSet presAssocID="{AA29EFC5-E4AD-4D64-BB9B-D329C8A57749}" presName="horz1" presStyleCnt="0"/>
      <dgm:spPr/>
    </dgm:pt>
    <dgm:pt modelId="{C8EB2F0E-F8FE-4EC8-9E27-D795E1E3FD5F}" type="pres">
      <dgm:prSet presAssocID="{AA29EFC5-E4AD-4D64-BB9B-D329C8A57749}" presName="tx1" presStyleLbl="revTx" presStyleIdx="0" presStyleCnt="4"/>
      <dgm:spPr/>
    </dgm:pt>
    <dgm:pt modelId="{B8C263F4-F23D-4F08-9353-40F2196541BA}" type="pres">
      <dgm:prSet presAssocID="{AA29EFC5-E4AD-4D64-BB9B-D329C8A57749}" presName="vert1" presStyleCnt="0"/>
      <dgm:spPr/>
    </dgm:pt>
    <dgm:pt modelId="{A3FEF448-4E29-4484-A6ED-12B12B5336AD}" type="pres">
      <dgm:prSet presAssocID="{360DA9E9-C013-4116-93F0-B2CFB159AF26}" presName="thickLine" presStyleLbl="alignNode1" presStyleIdx="1" presStyleCnt="4"/>
      <dgm:spPr/>
    </dgm:pt>
    <dgm:pt modelId="{236E0057-91A9-4FCE-B375-26EB480AA74F}" type="pres">
      <dgm:prSet presAssocID="{360DA9E9-C013-4116-93F0-B2CFB159AF26}" presName="horz1" presStyleCnt="0"/>
      <dgm:spPr/>
    </dgm:pt>
    <dgm:pt modelId="{7933269C-8DC1-4D98-BC00-ECF0A16765D6}" type="pres">
      <dgm:prSet presAssocID="{360DA9E9-C013-4116-93F0-B2CFB159AF26}" presName="tx1" presStyleLbl="revTx" presStyleIdx="1" presStyleCnt="4"/>
      <dgm:spPr/>
    </dgm:pt>
    <dgm:pt modelId="{F5A084AB-9529-4981-B9DF-89678D8509E3}" type="pres">
      <dgm:prSet presAssocID="{360DA9E9-C013-4116-93F0-B2CFB159AF26}" presName="vert1" presStyleCnt="0"/>
      <dgm:spPr/>
    </dgm:pt>
    <dgm:pt modelId="{79B7823A-76B7-4D74-B755-C0759E2AC477}" type="pres">
      <dgm:prSet presAssocID="{EBAEF1BE-B5E2-498E-9FFE-1570C5FACB1D}" presName="thickLine" presStyleLbl="alignNode1" presStyleIdx="2" presStyleCnt="4"/>
      <dgm:spPr/>
    </dgm:pt>
    <dgm:pt modelId="{705D7E7C-8E14-4382-843F-6F7C5A9D9D4E}" type="pres">
      <dgm:prSet presAssocID="{EBAEF1BE-B5E2-498E-9FFE-1570C5FACB1D}" presName="horz1" presStyleCnt="0"/>
      <dgm:spPr/>
    </dgm:pt>
    <dgm:pt modelId="{650EC05F-B57E-4E00-81C9-522CAEEEF552}" type="pres">
      <dgm:prSet presAssocID="{EBAEF1BE-B5E2-498E-9FFE-1570C5FACB1D}" presName="tx1" presStyleLbl="revTx" presStyleIdx="2" presStyleCnt="4"/>
      <dgm:spPr/>
    </dgm:pt>
    <dgm:pt modelId="{55E557B0-8E27-4AD0-A3C7-114EBE3A52E0}" type="pres">
      <dgm:prSet presAssocID="{EBAEF1BE-B5E2-498E-9FFE-1570C5FACB1D}" presName="vert1" presStyleCnt="0"/>
      <dgm:spPr/>
    </dgm:pt>
    <dgm:pt modelId="{8FADEE8B-569C-4094-AA0E-4D4228450EF6}" type="pres">
      <dgm:prSet presAssocID="{E6BADB08-D59A-47D2-BEE6-02890DBCEC03}" presName="thickLine" presStyleLbl="alignNode1" presStyleIdx="3" presStyleCnt="4"/>
      <dgm:spPr/>
    </dgm:pt>
    <dgm:pt modelId="{9ACA100A-A225-42F4-88DB-5AF0E7ED1572}" type="pres">
      <dgm:prSet presAssocID="{E6BADB08-D59A-47D2-BEE6-02890DBCEC03}" presName="horz1" presStyleCnt="0"/>
      <dgm:spPr/>
    </dgm:pt>
    <dgm:pt modelId="{438BE979-570C-47AC-889E-740A618393C1}" type="pres">
      <dgm:prSet presAssocID="{E6BADB08-D59A-47D2-BEE6-02890DBCEC03}" presName="tx1" presStyleLbl="revTx" presStyleIdx="3" presStyleCnt="4"/>
      <dgm:spPr/>
    </dgm:pt>
    <dgm:pt modelId="{5894F99F-6E4F-473D-9C75-46B87ADEE923}" type="pres">
      <dgm:prSet presAssocID="{E6BADB08-D59A-47D2-BEE6-02890DBCEC03}" presName="vert1" presStyleCnt="0"/>
      <dgm:spPr/>
    </dgm:pt>
  </dgm:ptLst>
  <dgm:cxnLst>
    <dgm:cxn modelId="{F800AD11-35F6-431C-89DC-250AA7FEF087}" type="presOf" srcId="{E6BADB08-D59A-47D2-BEE6-02890DBCEC03}" destId="{438BE979-570C-47AC-889E-740A618393C1}" srcOrd="0" destOrd="0" presId="urn:microsoft.com/office/officeart/2008/layout/LinedList"/>
    <dgm:cxn modelId="{7F22D511-3E33-430A-98D8-47C4B881F5F0}" type="presOf" srcId="{EBAEF1BE-B5E2-498E-9FFE-1570C5FACB1D}" destId="{650EC05F-B57E-4E00-81C9-522CAEEEF552}" srcOrd="0" destOrd="0" presId="urn:microsoft.com/office/officeart/2008/layout/LinedList"/>
    <dgm:cxn modelId="{3A1F492C-18F3-4B49-B6FE-37011176BBF0}" srcId="{AACC43EE-E73E-4312-BA25-44B66D25DAD2}" destId="{E6BADB08-D59A-47D2-BEE6-02890DBCEC03}" srcOrd="3" destOrd="0" parTransId="{E29E827C-9572-4DEF-B7C1-64AB3A81764E}" sibTransId="{208A2854-547C-42D2-905B-734E9B1EA964}"/>
    <dgm:cxn modelId="{C899983D-AD4E-43E7-AF2D-519270E8477A}" srcId="{AACC43EE-E73E-4312-BA25-44B66D25DAD2}" destId="{AA29EFC5-E4AD-4D64-BB9B-D329C8A57749}" srcOrd="0" destOrd="0" parTransId="{0A663C70-ADC7-43A1-855D-B62B2F310B7F}" sibTransId="{CF72546B-1E30-44B2-BB4D-EA5E44C3D217}"/>
    <dgm:cxn modelId="{491583A2-E6F7-4A71-9071-264EB334FE8A}" type="presOf" srcId="{360DA9E9-C013-4116-93F0-B2CFB159AF26}" destId="{7933269C-8DC1-4D98-BC00-ECF0A16765D6}" srcOrd="0" destOrd="0" presId="urn:microsoft.com/office/officeart/2008/layout/LinedList"/>
    <dgm:cxn modelId="{366201C3-E234-448E-A2B3-AFC4B8C500EC}" srcId="{AACC43EE-E73E-4312-BA25-44B66D25DAD2}" destId="{360DA9E9-C013-4116-93F0-B2CFB159AF26}" srcOrd="1" destOrd="0" parTransId="{52EE16B2-D282-45E4-BA13-B224A37D6266}" sibTransId="{C5696190-5E2D-4B90-8687-E69C27FF9B10}"/>
    <dgm:cxn modelId="{46D907CE-5DDC-43ED-B993-7EE39A1C6AEC}" srcId="{AACC43EE-E73E-4312-BA25-44B66D25DAD2}" destId="{EBAEF1BE-B5E2-498E-9FFE-1570C5FACB1D}" srcOrd="2" destOrd="0" parTransId="{C49D9D75-BE0B-4D40-9E1C-754DD9C6BADE}" sibTransId="{9455B163-5B10-4F75-8A0A-49FD35B133AB}"/>
    <dgm:cxn modelId="{A3AADEE8-AF9F-4913-A656-4B6C015A3F4A}" type="presOf" srcId="{AACC43EE-E73E-4312-BA25-44B66D25DAD2}" destId="{ABD288AD-F1BA-4863-8426-E28B82FBD558}" srcOrd="0" destOrd="0" presId="urn:microsoft.com/office/officeart/2008/layout/LinedList"/>
    <dgm:cxn modelId="{1A09D4F6-8472-40D0-91C8-EEADDC09C793}" type="presOf" srcId="{AA29EFC5-E4AD-4D64-BB9B-D329C8A57749}" destId="{C8EB2F0E-F8FE-4EC8-9E27-D795E1E3FD5F}" srcOrd="0" destOrd="0" presId="urn:microsoft.com/office/officeart/2008/layout/LinedList"/>
    <dgm:cxn modelId="{B9B7E24A-B8DC-4ED9-B7D0-D395B45C2FAE}" type="presParOf" srcId="{ABD288AD-F1BA-4863-8426-E28B82FBD558}" destId="{57855878-1950-47E0-A6C0-92DE926452E7}" srcOrd="0" destOrd="0" presId="urn:microsoft.com/office/officeart/2008/layout/LinedList"/>
    <dgm:cxn modelId="{FB93E3D9-A4B0-482F-B5F2-47F1F1A7ABCD}" type="presParOf" srcId="{ABD288AD-F1BA-4863-8426-E28B82FBD558}" destId="{C41B4879-0E46-4323-9E65-CC77C4B177FC}" srcOrd="1" destOrd="0" presId="urn:microsoft.com/office/officeart/2008/layout/LinedList"/>
    <dgm:cxn modelId="{BB077FBE-CCB8-4C7E-B39C-2C53C487EBF8}" type="presParOf" srcId="{C41B4879-0E46-4323-9E65-CC77C4B177FC}" destId="{C8EB2F0E-F8FE-4EC8-9E27-D795E1E3FD5F}" srcOrd="0" destOrd="0" presId="urn:microsoft.com/office/officeart/2008/layout/LinedList"/>
    <dgm:cxn modelId="{370CA33D-635C-4506-B119-A8DA5EA73E11}" type="presParOf" srcId="{C41B4879-0E46-4323-9E65-CC77C4B177FC}" destId="{B8C263F4-F23D-4F08-9353-40F2196541BA}" srcOrd="1" destOrd="0" presId="urn:microsoft.com/office/officeart/2008/layout/LinedList"/>
    <dgm:cxn modelId="{767692C2-A7E8-4CD8-84B0-13732A7B6E81}" type="presParOf" srcId="{ABD288AD-F1BA-4863-8426-E28B82FBD558}" destId="{A3FEF448-4E29-4484-A6ED-12B12B5336AD}" srcOrd="2" destOrd="0" presId="urn:microsoft.com/office/officeart/2008/layout/LinedList"/>
    <dgm:cxn modelId="{D82AEC54-D50A-42CA-BA06-601C4868F9A8}" type="presParOf" srcId="{ABD288AD-F1BA-4863-8426-E28B82FBD558}" destId="{236E0057-91A9-4FCE-B375-26EB480AA74F}" srcOrd="3" destOrd="0" presId="urn:microsoft.com/office/officeart/2008/layout/LinedList"/>
    <dgm:cxn modelId="{58250946-E68D-4F31-8B43-0B839803EAE0}" type="presParOf" srcId="{236E0057-91A9-4FCE-B375-26EB480AA74F}" destId="{7933269C-8DC1-4D98-BC00-ECF0A16765D6}" srcOrd="0" destOrd="0" presId="urn:microsoft.com/office/officeart/2008/layout/LinedList"/>
    <dgm:cxn modelId="{20E5E52C-7A5B-459E-9E54-CC48D99110F7}" type="presParOf" srcId="{236E0057-91A9-4FCE-B375-26EB480AA74F}" destId="{F5A084AB-9529-4981-B9DF-89678D8509E3}" srcOrd="1" destOrd="0" presId="urn:microsoft.com/office/officeart/2008/layout/LinedList"/>
    <dgm:cxn modelId="{65E99D2C-E8D9-4406-9A7C-B7380D076106}" type="presParOf" srcId="{ABD288AD-F1BA-4863-8426-E28B82FBD558}" destId="{79B7823A-76B7-4D74-B755-C0759E2AC477}" srcOrd="4" destOrd="0" presId="urn:microsoft.com/office/officeart/2008/layout/LinedList"/>
    <dgm:cxn modelId="{D107CF4D-7B2E-4703-8832-A816DA114D4A}" type="presParOf" srcId="{ABD288AD-F1BA-4863-8426-E28B82FBD558}" destId="{705D7E7C-8E14-4382-843F-6F7C5A9D9D4E}" srcOrd="5" destOrd="0" presId="urn:microsoft.com/office/officeart/2008/layout/LinedList"/>
    <dgm:cxn modelId="{AF38BF1D-45C9-413D-8AED-E9C53A2B343A}" type="presParOf" srcId="{705D7E7C-8E14-4382-843F-6F7C5A9D9D4E}" destId="{650EC05F-B57E-4E00-81C9-522CAEEEF552}" srcOrd="0" destOrd="0" presId="urn:microsoft.com/office/officeart/2008/layout/LinedList"/>
    <dgm:cxn modelId="{88B3FE61-AB99-47FE-92F8-91EDDBCCAFB3}" type="presParOf" srcId="{705D7E7C-8E14-4382-843F-6F7C5A9D9D4E}" destId="{55E557B0-8E27-4AD0-A3C7-114EBE3A52E0}" srcOrd="1" destOrd="0" presId="urn:microsoft.com/office/officeart/2008/layout/LinedList"/>
    <dgm:cxn modelId="{C98795B6-C86C-404F-AEE5-0911765CFECA}" type="presParOf" srcId="{ABD288AD-F1BA-4863-8426-E28B82FBD558}" destId="{8FADEE8B-569C-4094-AA0E-4D4228450EF6}" srcOrd="6" destOrd="0" presId="urn:microsoft.com/office/officeart/2008/layout/LinedList"/>
    <dgm:cxn modelId="{A0ACA710-296D-4D1E-8DE2-FB39374438AC}" type="presParOf" srcId="{ABD288AD-F1BA-4863-8426-E28B82FBD558}" destId="{9ACA100A-A225-42F4-88DB-5AF0E7ED1572}" srcOrd="7" destOrd="0" presId="urn:microsoft.com/office/officeart/2008/layout/LinedList"/>
    <dgm:cxn modelId="{BC8BC734-BFE1-4C2E-9FD6-57DAE5986057}" type="presParOf" srcId="{9ACA100A-A225-42F4-88DB-5AF0E7ED1572}" destId="{438BE979-570C-47AC-889E-740A618393C1}" srcOrd="0" destOrd="0" presId="urn:microsoft.com/office/officeart/2008/layout/LinedList"/>
    <dgm:cxn modelId="{F71DC4FB-4193-43CA-834D-FFA174AA0DD2}" type="presParOf" srcId="{9ACA100A-A225-42F4-88DB-5AF0E7ED1572}" destId="{5894F99F-6E4F-473D-9C75-46B87ADEE92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BF6D5-188E-4488-8183-B668DAD776C7}">
      <dsp:nvSpPr>
        <dsp:cNvPr id="0" name=""/>
        <dsp:cNvSpPr/>
      </dsp:nvSpPr>
      <dsp:spPr>
        <a:xfrm rot="5400000">
          <a:off x="5201177" y="-1411153"/>
          <a:ext cx="2659595" cy="6146800"/>
        </a:xfrm>
        <a:prstGeom prst="round2SameRect">
          <a:avLst/>
        </a:prstGeom>
        <a:solidFill>
          <a:schemeClr val="accent2">
            <a:alpha val="90000"/>
            <a:tint val="40000"/>
            <a:hueOff val="0"/>
            <a:satOff val="0"/>
            <a:lumOff val="0"/>
            <a:alphaOff val="0"/>
          </a:schemeClr>
        </a:solidFill>
        <a:ln w="9525" cap="flat" cmpd="sng" algn="ctr">
          <a:solidFill>
            <a:schemeClr val="accent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The media should have representation of different women of all races, looks and sizes. We cannot all fit certain beauty standards since we are all of different shapes and sizes. (Hawkins, 2017)</a:t>
          </a:r>
        </a:p>
      </dsp:txBody>
      <dsp:txXfrm rot="-5400000">
        <a:off x="3457575" y="462280"/>
        <a:ext cx="6016969" cy="2399933"/>
      </dsp:txXfrm>
    </dsp:sp>
    <dsp:sp modelId="{07BB17B4-AEE0-4933-BDB5-2E45E8EB8630}">
      <dsp:nvSpPr>
        <dsp:cNvPr id="0" name=""/>
        <dsp:cNvSpPr/>
      </dsp:nvSpPr>
      <dsp:spPr>
        <a:xfrm>
          <a:off x="0" y="0"/>
          <a:ext cx="3457575" cy="3324494"/>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n-US" sz="2700" kern="1200"/>
            <a:t>"To all the girls that think you're fat because you're not a size zero. You're the beautiful one, it's society who's ugly." — Marylin Monroe</a:t>
          </a:r>
        </a:p>
      </dsp:txBody>
      <dsp:txXfrm>
        <a:off x="162288" y="162288"/>
        <a:ext cx="3132999" cy="29999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C88B14-3E84-4E6B-B855-F70FABB70FAC}">
      <dsp:nvSpPr>
        <dsp:cNvPr id="0" name=""/>
        <dsp:cNvSpPr/>
      </dsp:nvSpPr>
      <dsp:spPr>
        <a:xfrm>
          <a:off x="7083113" y="1266994"/>
          <a:ext cx="91440" cy="579999"/>
        </a:xfrm>
        <a:custGeom>
          <a:avLst/>
          <a:gdLst/>
          <a:ahLst/>
          <a:cxnLst/>
          <a:rect l="0" t="0" r="0" b="0"/>
          <a:pathLst>
            <a:path>
              <a:moveTo>
                <a:pt x="45720" y="0"/>
              </a:moveTo>
              <a:lnTo>
                <a:pt x="45720" y="579999"/>
              </a:lnTo>
            </a:path>
          </a:pathLst>
        </a:custGeom>
        <a:noFill/>
        <a:ln w="15875"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754ED1-1D9B-4A9A-9F1F-97E9BB02DE61}">
      <dsp:nvSpPr>
        <dsp:cNvPr id="0" name=""/>
        <dsp:cNvSpPr/>
      </dsp:nvSpPr>
      <dsp:spPr>
        <a:xfrm>
          <a:off x="1256822" y="634"/>
          <a:ext cx="1994267" cy="1266360"/>
        </a:xfrm>
        <a:prstGeom prst="roundRect">
          <a:avLst>
            <a:gd name="adj" fmla="val 10000"/>
          </a:avLst>
        </a:prstGeom>
        <a:solidFill>
          <a:schemeClr val="accent2">
            <a:shade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01314A-C2D0-45F3-817E-CAC4BF334540}">
      <dsp:nvSpPr>
        <dsp:cNvPr id="0" name=""/>
        <dsp:cNvSpPr/>
      </dsp:nvSpPr>
      <dsp:spPr>
        <a:xfrm>
          <a:off x="1478407" y="211140"/>
          <a:ext cx="1994267" cy="1266360"/>
        </a:xfrm>
        <a:prstGeom prst="roundRect">
          <a:avLst>
            <a:gd name="adj" fmla="val 10000"/>
          </a:avLst>
        </a:prstGeom>
        <a:solidFill>
          <a:schemeClr val="lt1">
            <a:alpha val="9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Women have the most power to break societal idealism of beauty.</a:t>
          </a:r>
        </a:p>
      </dsp:txBody>
      <dsp:txXfrm>
        <a:off x="1515497" y="248230"/>
        <a:ext cx="1920087" cy="1192180"/>
      </dsp:txXfrm>
    </dsp:sp>
    <dsp:sp modelId="{65F1A83E-5806-4F40-9BC7-4F784E117494}">
      <dsp:nvSpPr>
        <dsp:cNvPr id="0" name=""/>
        <dsp:cNvSpPr/>
      </dsp:nvSpPr>
      <dsp:spPr>
        <a:xfrm>
          <a:off x="3694260" y="634"/>
          <a:ext cx="1994267" cy="1266360"/>
        </a:xfrm>
        <a:prstGeom prst="roundRect">
          <a:avLst>
            <a:gd name="adj" fmla="val 10000"/>
          </a:avLst>
        </a:prstGeom>
        <a:solidFill>
          <a:schemeClr val="accent2">
            <a:shade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057CCE-84E2-4898-982A-3C6118D46722}">
      <dsp:nvSpPr>
        <dsp:cNvPr id="0" name=""/>
        <dsp:cNvSpPr/>
      </dsp:nvSpPr>
      <dsp:spPr>
        <a:xfrm>
          <a:off x="3915846" y="211140"/>
          <a:ext cx="1994267" cy="1266360"/>
        </a:xfrm>
        <a:prstGeom prst="roundRect">
          <a:avLst>
            <a:gd name="adj" fmla="val 10000"/>
          </a:avLst>
        </a:prstGeom>
        <a:solidFill>
          <a:schemeClr val="lt1">
            <a:alpha val="9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It  begins with self acceptance and confidence in our inner and outer beauty. Beauty is within each and everyone it only takes the right people to appreciate it.</a:t>
          </a:r>
        </a:p>
      </dsp:txBody>
      <dsp:txXfrm>
        <a:off x="3952936" y="248230"/>
        <a:ext cx="1920087" cy="1192180"/>
      </dsp:txXfrm>
    </dsp:sp>
    <dsp:sp modelId="{191FAEB5-1DCA-4AB4-AC16-D6121E20BE4E}">
      <dsp:nvSpPr>
        <dsp:cNvPr id="0" name=""/>
        <dsp:cNvSpPr/>
      </dsp:nvSpPr>
      <dsp:spPr>
        <a:xfrm>
          <a:off x="6131699" y="634"/>
          <a:ext cx="1994267" cy="1266360"/>
        </a:xfrm>
        <a:prstGeom prst="roundRect">
          <a:avLst>
            <a:gd name="adj" fmla="val 10000"/>
          </a:avLst>
        </a:prstGeom>
        <a:solidFill>
          <a:schemeClr val="accent2">
            <a:shade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87E95C-0787-4388-9D3D-8640511903E0}">
      <dsp:nvSpPr>
        <dsp:cNvPr id="0" name=""/>
        <dsp:cNvSpPr/>
      </dsp:nvSpPr>
      <dsp:spPr>
        <a:xfrm>
          <a:off x="6353284" y="211140"/>
          <a:ext cx="1994267" cy="1266360"/>
        </a:xfrm>
        <a:prstGeom prst="roundRect">
          <a:avLst>
            <a:gd name="adj" fmla="val 10000"/>
          </a:avLst>
        </a:prstGeom>
        <a:solidFill>
          <a:schemeClr val="lt1">
            <a:alpha val="9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"I don't like standard beauty. There is no beauty without strangeness." — Karl Lagerfeld</a:t>
          </a:r>
          <a:endParaRPr lang="en-US" sz="1200" kern="1200"/>
        </a:p>
      </dsp:txBody>
      <dsp:txXfrm>
        <a:off x="6390374" y="248230"/>
        <a:ext cx="1920087" cy="1192180"/>
      </dsp:txXfrm>
    </dsp:sp>
    <dsp:sp modelId="{CC058C54-9646-4226-B4D5-7A6F3B1F667B}">
      <dsp:nvSpPr>
        <dsp:cNvPr id="0" name=""/>
        <dsp:cNvSpPr/>
      </dsp:nvSpPr>
      <dsp:spPr>
        <a:xfrm>
          <a:off x="6131699" y="1846993"/>
          <a:ext cx="1994267" cy="1266360"/>
        </a:xfrm>
        <a:prstGeom prst="roundRect">
          <a:avLst>
            <a:gd name="adj" fmla="val 10000"/>
          </a:avLst>
        </a:prstGeom>
        <a:solidFill>
          <a:schemeClr val="accent2">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5208AC-ADBE-4672-AC2C-353F8C20A9DA}">
      <dsp:nvSpPr>
        <dsp:cNvPr id="0" name=""/>
        <dsp:cNvSpPr/>
      </dsp:nvSpPr>
      <dsp:spPr>
        <a:xfrm>
          <a:off x="6353284" y="2057499"/>
          <a:ext cx="1994267" cy="1266360"/>
        </a:xfrm>
        <a:prstGeom prst="roundRect">
          <a:avLst>
            <a:gd name="adj" fmla="val 10000"/>
          </a:avLst>
        </a:prstGeom>
        <a:solidFill>
          <a:schemeClr val="lt1">
            <a:alpha val="90000"/>
            <a:hueOff val="0"/>
            <a:satOff val="0"/>
            <a:lumOff val="0"/>
            <a:alphaOff val="0"/>
          </a:schemeClr>
        </a:solidFill>
        <a:ln w="15875" cap="flat" cmpd="sng" algn="ctr">
          <a:solidFill>
            <a:schemeClr val="accent2">
              <a:tint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Real empowerment is embracing oneself wholly, especially our flaws since they make us unique</a:t>
          </a:r>
        </a:p>
      </dsp:txBody>
      <dsp:txXfrm>
        <a:off x="6390374" y="2094589"/>
        <a:ext cx="1920087" cy="11921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855878-1950-47E0-A6C0-92DE926452E7}">
      <dsp:nvSpPr>
        <dsp:cNvPr id="0" name=""/>
        <dsp:cNvSpPr/>
      </dsp:nvSpPr>
      <dsp:spPr>
        <a:xfrm>
          <a:off x="0" y="0"/>
          <a:ext cx="5913437" cy="0"/>
        </a:xfrm>
        <a:prstGeom prst="line">
          <a:avLst/>
        </a:prstGeom>
        <a:gradFill rotWithShape="0">
          <a:gsLst>
            <a:gs pos="0">
              <a:schemeClr val="accent1">
                <a:shade val="50000"/>
                <a:hueOff val="0"/>
                <a:satOff val="0"/>
                <a:lumOff val="0"/>
                <a:alphaOff val="0"/>
                <a:tint val="98000"/>
                <a:satMod val="110000"/>
                <a:lumMod val="104000"/>
              </a:schemeClr>
            </a:gs>
            <a:gs pos="69000">
              <a:schemeClr val="accent1">
                <a:shade val="50000"/>
                <a:hueOff val="0"/>
                <a:satOff val="0"/>
                <a:lumOff val="0"/>
                <a:alphaOff val="0"/>
                <a:shade val="88000"/>
                <a:satMod val="130000"/>
                <a:lumMod val="92000"/>
              </a:schemeClr>
            </a:gs>
            <a:gs pos="100000">
              <a:schemeClr val="accent1">
                <a:shade val="50000"/>
                <a:hueOff val="0"/>
                <a:satOff val="0"/>
                <a:lumOff val="0"/>
                <a:alphaOff val="0"/>
                <a:shade val="78000"/>
                <a:satMod val="130000"/>
                <a:lumMod val="92000"/>
              </a:schemeClr>
            </a:gs>
          </a:gsLst>
          <a:lin ang="5400000" scaled="0"/>
        </a:gradFill>
        <a:ln w="9525" cap="flat" cmpd="sng" algn="ctr">
          <a:solidFill>
            <a:schemeClr val="accent1">
              <a:shade val="50000"/>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C8EB2F0E-F8FE-4EC8-9E27-D795E1E3FD5F}">
      <dsp:nvSpPr>
        <dsp:cNvPr id="0" name=""/>
        <dsp:cNvSpPr/>
      </dsp:nvSpPr>
      <dsp:spPr>
        <a:xfrm>
          <a:off x="0" y="0"/>
          <a:ext cx="5913437" cy="1159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The media has a huge role to play in changing beauty standards to a more realistic level.</a:t>
          </a:r>
        </a:p>
      </dsp:txBody>
      <dsp:txXfrm>
        <a:off x="0" y="0"/>
        <a:ext cx="5913437" cy="1159272"/>
      </dsp:txXfrm>
    </dsp:sp>
    <dsp:sp modelId="{A3FEF448-4E29-4484-A6ED-12B12B5336AD}">
      <dsp:nvSpPr>
        <dsp:cNvPr id="0" name=""/>
        <dsp:cNvSpPr/>
      </dsp:nvSpPr>
      <dsp:spPr>
        <a:xfrm>
          <a:off x="0" y="1159272"/>
          <a:ext cx="5913437" cy="0"/>
        </a:xfrm>
        <a:prstGeom prst="line">
          <a:avLst/>
        </a:prstGeom>
        <a:gradFill rotWithShape="0">
          <a:gsLst>
            <a:gs pos="0">
              <a:schemeClr val="accent1">
                <a:shade val="50000"/>
                <a:hueOff val="240553"/>
                <a:satOff val="-19871"/>
                <a:lumOff val="24204"/>
                <a:alphaOff val="0"/>
                <a:tint val="98000"/>
                <a:satMod val="110000"/>
                <a:lumMod val="104000"/>
              </a:schemeClr>
            </a:gs>
            <a:gs pos="69000">
              <a:schemeClr val="accent1">
                <a:shade val="50000"/>
                <a:hueOff val="240553"/>
                <a:satOff val="-19871"/>
                <a:lumOff val="24204"/>
                <a:alphaOff val="0"/>
                <a:shade val="88000"/>
                <a:satMod val="130000"/>
                <a:lumMod val="92000"/>
              </a:schemeClr>
            </a:gs>
            <a:gs pos="100000">
              <a:schemeClr val="accent1">
                <a:shade val="50000"/>
                <a:hueOff val="240553"/>
                <a:satOff val="-19871"/>
                <a:lumOff val="24204"/>
                <a:alphaOff val="0"/>
                <a:shade val="78000"/>
                <a:satMod val="130000"/>
                <a:lumMod val="92000"/>
              </a:schemeClr>
            </a:gs>
          </a:gsLst>
          <a:lin ang="5400000" scaled="0"/>
        </a:gradFill>
        <a:ln w="9525" cap="flat" cmpd="sng" algn="ctr">
          <a:solidFill>
            <a:schemeClr val="accent1">
              <a:shade val="50000"/>
              <a:hueOff val="240553"/>
              <a:satOff val="-19871"/>
              <a:lumOff val="24204"/>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7933269C-8DC1-4D98-BC00-ECF0A16765D6}">
      <dsp:nvSpPr>
        <dsp:cNvPr id="0" name=""/>
        <dsp:cNvSpPr/>
      </dsp:nvSpPr>
      <dsp:spPr>
        <a:xfrm>
          <a:off x="0" y="1159272"/>
          <a:ext cx="5913437" cy="1159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All women of different colour, race and sizes should be well represented in advertisements and among the media personalities</a:t>
          </a:r>
        </a:p>
      </dsp:txBody>
      <dsp:txXfrm>
        <a:off x="0" y="1159272"/>
        <a:ext cx="5913437" cy="1159272"/>
      </dsp:txXfrm>
    </dsp:sp>
    <dsp:sp modelId="{79B7823A-76B7-4D74-B755-C0759E2AC477}">
      <dsp:nvSpPr>
        <dsp:cNvPr id="0" name=""/>
        <dsp:cNvSpPr/>
      </dsp:nvSpPr>
      <dsp:spPr>
        <a:xfrm>
          <a:off x="0" y="2318544"/>
          <a:ext cx="5913437" cy="0"/>
        </a:xfrm>
        <a:prstGeom prst="line">
          <a:avLst/>
        </a:prstGeom>
        <a:gradFill rotWithShape="0">
          <a:gsLst>
            <a:gs pos="0">
              <a:schemeClr val="accent1">
                <a:shade val="50000"/>
                <a:hueOff val="481106"/>
                <a:satOff val="-39743"/>
                <a:lumOff val="48408"/>
                <a:alphaOff val="0"/>
                <a:tint val="98000"/>
                <a:satMod val="110000"/>
                <a:lumMod val="104000"/>
              </a:schemeClr>
            </a:gs>
            <a:gs pos="69000">
              <a:schemeClr val="accent1">
                <a:shade val="50000"/>
                <a:hueOff val="481106"/>
                <a:satOff val="-39743"/>
                <a:lumOff val="48408"/>
                <a:alphaOff val="0"/>
                <a:shade val="88000"/>
                <a:satMod val="130000"/>
                <a:lumMod val="92000"/>
              </a:schemeClr>
            </a:gs>
            <a:gs pos="100000">
              <a:schemeClr val="accent1">
                <a:shade val="50000"/>
                <a:hueOff val="481106"/>
                <a:satOff val="-39743"/>
                <a:lumOff val="48408"/>
                <a:alphaOff val="0"/>
                <a:shade val="78000"/>
                <a:satMod val="130000"/>
                <a:lumMod val="92000"/>
              </a:schemeClr>
            </a:gs>
          </a:gsLst>
          <a:lin ang="5400000" scaled="0"/>
        </a:gradFill>
        <a:ln w="9525" cap="flat" cmpd="sng" algn="ctr">
          <a:solidFill>
            <a:schemeClr val="accent1">
              <a:shade val="50000"/>
              <a:hueOff val="481106"/>
              <a:satOff val="-39743"/>
              <a:lumOff val="48408"/>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650EC05F-B57E-4E00-81C9-522CAEEEF552}">
      <dsp:nvSpPr>
        <dsp:cNvPr id="0" name=""/>
        <dsp:cNvSpPr/>
      </dsp:nvSpPr>
      <dsp:spPr>
        <a:xfrm>
          <a:off x="0" y="2318544"/>
          <a:ext cx="5913437" cy="1159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A universal message that every woman is beautiful in her own way.</a:t>
          </a:r>
        </a:p>
      </dsp:txBody>
      <dsp:txXfrm>
        <a:off x="0" y="2318544"/>
        <a:ext cx="5913437" cy="1159272"/>
      </dsp:txXfrm>
    </dsp:sp>
    <dsp:sp modelId="{8FADEE8B-569C-4094-AA0E-4D4228450EF6}">
      <dsp:nvSpPr>
        <dsp:cNvPr id="0" name=""/>
        <dsp:cNvSpPr/>
      </dsp:nvSpPr>
      <dsp:spPr>
        <a:xfrm>
          <a:off x="0" y="3477816"/>
          <a:ext cx="5913437" cy="0"/>
        </a:xfrm>
        <a:prstGeom prst="line">
          <a:avLst/>
        </a:prstGeom>
        <a:gradFill rotWithShape="0">
          <a:gsLst>
            <a:gs pos="0">
              <a:schemeClr val="accent1">
                <a:shade val="50000"/>
                <a:hueOff val="240553"/>
                <a:satOff val="-19871"/>
                <a:lumOff val="24204"/>
                <a:alphaOff val="0"/>
                <a:tint val="98000"/>
                <a:satMod val="110000"/>
                <a:lumMod val="104000"/>
              </a:schemeClr>
            </a:gs>
            <a:gs pos="69000">
              <a:schemeClr val="accent1">
                <a:shade val="50000"/>
                <a:hueOff val="240553"/>
                <a:satOff val="-19871"/>
                <a:lumOff val="24204"/>
                <a:alphaOff val="0"/>
                <a:shade val="88000"/>
                <a:satMod val="130000"/>
                <a:lumMod val="92000"/>
              </a:schemeClr>
            </a:gs>
            <a:gs pos="100000">
              <a:schemeClr val="accent1">
                <a:shade val="50000"/>
                <a:hueOff val="240553"/>
                <a:satOff val="-19871"/>
                <a:lumOff val="24204"/>
                <a:alphaOff val="0"/>
                <a:shade val="78000"/>
                <a:satMod val="130000"/>
                <a:lumMod val="92000"/>
              </a:schemeClr>
            </a:gs>
          </a:gsLst>
          <a:lin ang="5400000" scaled="0"/>
        </a:gradFill>
        <a:ln w="9525" cap="flat" cmpd="sng" algn="ctr">
          <a:solidFill>
            <a:schemeClr val="accent1">
              <a:shade val="50000"/>
              <a:hueOff val="240553"/>
              <a:satOff val="-19871"/>
              <a:lumOff val="24204"/>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438BE979-570C-47AC-889E-740A618393C1}">
      <dsp:nvSpPr>
        <dsp:cNvPr id="0" name=""/>
        <dsp:cNvSpPr/>
      </dsp:nvSpPr>
      <dsp:spPr>
        <a:xfrm>
          <a:off x="0" y="3477816"/>
          <a:ext cx="5913437" cy="1159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Emphasis on health and fitness for overall well-being</a:t>
          </a:r>
        </a:p>
      </dsp:txBody>
      <dsp:txXfrm>
        <a:off x="0" y="3477816"/>
        <a:ext cx="5913437" cy="115927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065A83-BA5C-46D8-A483-700B831ED924}" type="datetimeFigureOut">
              <a:rPr lang="en-US" smtClean="0"/>
              <a:t>11/18/2017</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E023B045-9A5F-4DA5-A227-2AEE18863220}"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8704459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065A83-BA5C-46D8-A483-700B831ED924}" type="datetimeFigureOut">
              <a:rPr lang="en-US" smtClean="0"/>
              <a:t>11/18/2017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23B045-9A5F-4DA5-A227-2AEE18863220}"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5640395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E065A83-BA5C-46D8-A483-700B831ED924}" type="datetimeFigureOut">
              <a:rPr lang="en-US" smtClean="0"/>
              <a:t>11/18/2017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23B045-9A5F-4DA5-A227-2AEE18863220}"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4243663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065A83-BA5C-46D8-A483-700B831ED924}" type="datetimeFigureOut">
              <a:rPr lang="en-US" smtClean="0"/>
              <a:t>11/18/2017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23B045-9A5F-4DA5-A227-2AEE18863220}"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9603278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065A83-BA5C-46D8-A483-700B831ED924}" type="datetimeFigureOut">
              <a:rPr lang="en-US" smtClean="0"/>
              <a:t>11/18/2017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23B045-9A5F-4DA5-A227-2AEE18863220}"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1452019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065A83-BA5C-46D8-A483-700B831ED924}" type="datetimeFigureOut">
              <a:rPr lang="en-US" smtClean="0"/>
              <a:t>11/18/2017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23B045-9A5F-4DA5-A227-2AEE18863220}"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9580726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065A83-BA5C-46D8-A483-700B831ED924}" type="datetimeFigureOut">
              <a:rPr lang="en-US" smtClean="0"/>
              <a:t>11/18/2017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23B045-9A5F-4DA5-A227-2AEE18863220}" type="slidenum">
              <a:rPr lang="en-US" smtClean="0"/>
              <a:t>‹#›</a:t>
            </a:fld>
            <a:endParaRPr lang="en-US"/>
          </a:p>
        </p:txBody>
      </p:sp>
    </p:spTree>
    <p:extLst>
      <p:ext uri="{BB962C8B-B14F-4D97-AF65-F5344CB8AC3E}">
        <p14:creationId xmlns:p14="http://schemas.microsoft.com/office/powerpoint/2010/main" val="355101876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E065A83-BA5C-46D8-A483-700B831ED924}" type="datetimeFigureOut">
              <a:rPr lang="en-US" smtClean="0"/>
              <a:t>11/18/2017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23B045-9A5F-4DA5-A227-2AEE18863220}"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1050249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E065A83-BA5C-46D8-A483-700B831ED924}" type="datetimeFigureOut">
              <a:rPr lang="en-US" smtClean="0"/>
              <a:t>11/18/2017</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E023B045-9A5F-4DA5-A227-2AEE18863220}"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9218910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065A83-BA5C-46D8-A483-700B831ED924}" type="datetimeFigureOut">
              <a:rPr lang="en-US" smtClean="0"/>
              <a:t>11/18/2017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23B045-9A5F-4DA5-A227-2AEE18863220}"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7655286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065A83-BA5C-46D8-A483-700B831ED924}" type="datetimeFigureOut">
              <a:rPr lang="en-US" smtClean="0"/>
              <a:t>11/18/2017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23B045-9A5F-4DA5-A227-2AEE18863220}"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808089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1E065A83-BA5C-46D8-A483-700B831ED924}" type="datetimeFigureOut">
              <a:rPr lang="en-US" smtClean="0"/>
              <a:t>11/18/2017</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E023B045-9A5F-4DA5-A227-2AEE18863220}"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79827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harpersbazaar.com/culture/features/a9555312/teenage-plastic-surgery-feminism/" TargetMode="External"/><Relationship Id="rId2" Type="http://schemas.openxmlformats.org/officeDocument/2006/relationships/hyperlink" Target="https://www.bradley.edu/sites/bodyproject/standards/" TargetMode="External"/><Relationship Id="rId1" Type="http://schemas.openxmlformats.org/officeDocument/2006/relationships/slideLayout" Target="../slideLayouts/slideLayout2.xml"/><Relationship Id="rId4" Type="http://schemas.openxmlformats.org/officeDocument/2006/relationships/hyperlink" Target="https://www.theodysseyonline.com/societys-beauty-standard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50FD0717-BEEE-48D4-8750-E44E166E978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9">
            <a:extLst>
              <a:ext uri="{FF2B5EF4-FFF2-40B4-BE49-F238E27FC236}">
                <a16:creationId xmlns:a16="http://schemas.microsoft.com/office/drawing/2014/main" id="{E4CBA4EB-F997-4F56-9436-88F607540DE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grpSp>
        <p:nvGrpSpPr>
          <p:cNvPr id="22" name="Group 11">
            <a:extLst>
              <a:ext uri="{FF2B5EF4-FFF2-40B4-BE49-F238E27FC236}">
                <a16:creationId xmlns:a16="http://schemas.microsoft.com/office/drawing/2014/main" id="{C2DA450E-1EDD-4D4A-8257-4808EB93716D}"/>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9392" y="938882"/>
            <a:ext cx="6562082" cy="4236223"/>
            <a:chOff x="7807230" y="2012810"/>
            <a:chExt cx="3251252" cy="3459865"/>
          </a:xfrm>
        </p:grpSpPr>
        <p:sp>
          <p:nvSpPr>
            <p:cNvPr id="13" name="Rectangle 12">
              <a:extLst>
                <a:ext uri="{FF2B5EF4-FFF2-40B4-BE49-F238E27FC236}">
                  <a16:creationId xmlns:a16="http://schemas.microsoft.com/office/drawing/2014/main" id="{228FBF78-9E7E-46C0-950D-FC7AEE43922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13">
              <a:extLst>
                <a:ext uri="{FF2B5EF4-FFF2-40B4-BE49-F238E27FC236}">
                  <a16:creationId xmlns:a16="http://schemas.microsoft.com/office/drawing/2014/main" id="{42116C23-5ED0-4F29-84D0-584CD0150FC0}"/>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4" name="Rectangle 15">
            <a:extLst>
              <a:ext uri="{FF2B5EF4-FFF2-40B4-BE49-F238E27FC236}">
                <a16:creationId xmlns:a16="http://schemas.microsoft.com/office/drawing/2014/main" id="{37EE4B41-0C22-468A-BCFF-66786B9C898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7777" y="1269341"/>
            <a:ext cx="5925312" cy="3575304"/>
          </a:xfrm>
          <a:prstGeom prst="rect">
            <a:avLst/>
          </a:prstGeom>
          <a:solidFill>
            <a:schemeClr val="accent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8B060F31-12EA-4404-8435-DA25F36C896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0" name="Straight Connector 19">
            <a:extLst>
              <a:ext uri="{FF2B5EF4-FFF2-40B4-BE49-F238E27FC236}">
                <a16:creationId xmlns:a16="http://schemas.microsoft.com/office/drawing/2014/main" id="{E4F1CB68-9DEB-4A71-8E7C-DE9278F0359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8EE13B2-C298-4EDE-B4A4-CB103F3E4BB6}"/>
              </a:ext>
            </a:extLst>
          </p:cNvPr>
          <p:cNvSpPr>
            <a:spLocks noGrp="1"/>
          </p:cNvSpPr>
          <p:nvPr>
            <p:ph type="ctrTitle"/>
          </p:nvPr>
        </p:nvSpPr>
        <p:spPr>
          <a:xfrm>
            <a:off x="1446756" y="1463015"/>
            <a:ext cx="5492683" cy="3196668"/>
          </a:xfrm>
        </p:spPr>
        <p:txBody>
          <a:bodyPr anchor="ctr">
            <a:normAutofit/>
          </a:bodyPr>
          <a:lstStyle/>
          <a:p>
            <a:pPr algn="ctr"/>
            <a:r>
              <a:rPr lang="en-US" sz="4000">
                <a:solidFill>
                  <a:srgbClr val="FFFFFF"/>
                </a:solidFill>
              </a:rPr>
              <a:t>FEMINISM</a:t>
            </a:r>
          </a:p>
        </p:txBody>
      </p:sp>
      <p:sp>
        <p:nvSpPr>
          <p:cNvPr id="3" name="Subtitle 2">
            <a:extLst>
              <a:ext uri="{FF2B5EF4-FFF2-40B4-BE49-F238E27FC236}">
                <a16:creationId xmlns:a16="http://schemas.microsoft.com/office/drawing/2014/main" id="{B9AC4EBB-BD7E-4889-BF8C-A8F82450DB80}"/>
              </a:ext>
            </a:extLst>
          </p:cNvPr>
          <p:cNvSpPr>
            <a:spLocks noGrp="1"/>
          </p:cNvSpPr>
          <p:nvPr>
            <p:ph type="subTitle" idx="1"/>
          </p:nvPr>
        </p:nvSpPr>
        <p:spPr>
          <a:xfrm>
            <a:off x="8141418" y="1463014"/>
            <a:ext cx="2848300" cy="3293053"/>
          </a:xfrm>
        </p:spPr>
        <p:txBody>
          <a:bodyPr anchor="ctr">
            <a:normAutofit/>
          </a:bodyPr>
          <a:lstStyle/>
          <a:p>
            <a:r>
              <a:rPr lang="en-US" sz="2000"/>
              <a:t>Beauty Health and Fitness</a:t>
            </a:r>
          </a:p>
        </p:txBody>
      </p:sp>
    </p:spTree>
    <p:extLst>
      <p:ext uri="{BB962C8B-B14F-4D97-AF65-F5344CB8AC3E}">
        <p14:creationId xmlns:p14="http://schemas.microsoft.com/office/powerpoint/2010/main" val="322164695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399A6-A5EB-4A6D-A85E-54E56FFFE055}"/>
              </a:ext>
            </a:extLst>
          </p:cNvPr>
          <p:cNvSpPr>
            <a:spLocks noGrp="1"/>
          </p:cNvSpPr>
          <p:nvPr>
            <p:ph type="title"/>
          </p:nvPr>
        </p:nvSpPr>
        <p:spPr>
          <a:xfrm>
            <a:off x="1451579" y="804519"/>
            <a:ext cx="9603275" cy="1049235"/>
          </a:xfrm>
        </p:spPr>
        <p:txBody>
          <a:bodyPr/>
          <a:lstStyle/>
          <a:p>
            <a:r>
              <a:rPr lang="en-US"/>
              <a:t>Introduction</a:t>
            </a:r>
            <a:endParaRPr lang="en-US" dirty="0"/>
          </a:p>
        </p:txBody>
      </p:sp>
      <p:sp>
        <p:nvSpPr>
          <p:cNvPr id="3" name="Content Placeholder 2">
            <a:extLst>
              <a:ext uri="{FF2B5EF4-FFF2-40B4-BE49-F238E27FC236}">
                <a16:creationId xmlns:a16="http://schemas.microsoft.com/office/drawing/2014/main" id="{B03DFA85-9C09-40E5-AFF7-1BA256F4A1FC}"/>
              </a:ext>
            </a:extLst>
          </p:cNvPr>
          <p:cNvSpPr>
            <a:spLocks noGrp="1"/>
          </p:cNvSpPr>
          <p:nvPr>
            <p:ph idx="1"/>
          </p:nvPr>
        </p:nvSpPr>
        <p:spPr/>
        <p:txBody>
          <a:bodyPr>
            <a:normAutofit fontScale="92500" lnSpcReduction="10000"/>
          </a:bodyPr>
          <a:lstStyle/>
          <a:p>
            <a:r>
              <a:rPr lang="en-US" dirty="0"/>
              <a:t>Beauty standards are a social construct since they vary from culture to culture. Female beauty has become a controversial issue in the recent age where women are pressured to conform to unrealistic body standards.  </a:t>
            </a:r>
          </a:p>
          <a:p>
            <a:r>
              <a:rPr lang="en-US" dirty="0"/>
              <a:t>For instance, in the US, the beauty ideals for women have changed drastically since the 1970’s from the mature and curvaceous figure to a thin and flat chested appearance. </a:t>
            </a:r>
          </a:p>
          <a:p>
            <a:r>
              <a:rPr lang="en-US" dirty="0"/>
              <a:t>Women are succumbed to unnecessary pressure to achieve this ideal look by taking up absurd diets, cosmetic surgery and cosmetic products.</a:t>
            </a:r>
          </a:p>
          <a:p>
            <a:r>
              <a:rPr lang="en-US" dirty="0"/>
              <a:t>Unfortunately, men are not succumbed to the same kind of pressure concerning their physical appearance which is why the issue of beauty standards is a major concern of feminists.</a:t>
            </a:r>
          </a:p>
        </p:txBody>
      </p:sp>
    </p:spTree>
    <p:extLst>
      <p:ext uri="{BB962C8B-B14F-4D97-AF65-F5344CB8AC3E}">
        <p14:creationId xmlns:p14="http://schemas.microsoft.com/office/powerpoint/2010/main" val="56905755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1B75A99-09A1-4F99-AF95-9DEC2A308606}"/>
              </a:ext>
            </a:extLst>
          </p:cNvPr>
          <p:cNvPicPr>
            <a:picLocks noChangeAspect="1"/>
          </p:cNvPicPr>
          <p:nvPr/>
        </p:nvPicPr>
        <p:blipFill>
          <a:blip r:embed="rId2"/>
          <a:stretch>
            <a:fillRect/>
          </a:stretch>
        </p:blipFill>
        <p:spPr>
          <a:xfrm>
            <a:off x="5931455" y="2433712"/>
            <a:ext cx="5931453" cy="3379260"/>
          </a:xfrm>
          <a:custGeom>
            <a:avLst/>
            <a:gdLst>
              <a:gd name="connsiteX0" fmla="*/ 0 w 4636009"/>
              <a:gd name="connsiteY0" fmla="*/ 0 h 5032375"/>
              <a:gd name="connsiteX1" fmla="*/ 4636009 w 4636009"/>
              <a:gd name="connsiteY1" fmla="*/ 0 h 5032375"/>
              <a:gd name="connsiteX2" fmla="*/ 4636009 w 4636009"/>
              <a:gd name="connsiteY2" fmla="*/ 5032375 h 5032375"/>
              <a:gd name="connsiteX3" fmla="*/ 0 w 4636009"/>
              <a:gd name="connsiteY3" fmla="*/ 5032375 h 5032375"/>
            </a:gdLst>
            <a:ahLst/>
            <a:cxnLst>
              <a:cxn ang="0">
                <a:pos x="connsiteX0" y="connsiteY0"/>
              </a:cxn>
              <a:cxn ang="0">
                <a:pos x="connsiteX1" y="connsiteY1"/>
              </a:cxn>
              <a:cxn ang="0">
                <a:pos x="connsiteX2" y="connsiteY2"/>
              </a:cxn>
              <a:cxn ang="0">
                <a:pos x="connsiteX3" y="connsiteY3"/>
              </a:cxn>
            </a:cxnLst>
            <a:rect l="l" t="t" r="r" b="b"/>
            <a:pathLst>
              <a:path w="4636009" h="5032375">
                <a:moveTo>
                  <a:pt x="0" y="0"/>
                </a:moveTo>
                <a:lnTo>
                  <a:pt x="4636009" y="0"/>
                </a:lnTo>
                <a:lnTo>
                  <a:pt x="4636009" y="5032375"/>
                </a:lnTo>
                <a:lnTo>
                  <a:pt x="0" y="5032375"/>
                </a:lnTo>
                <a:close/>
              </a:path>
            </a:pathLst>
          </a:custGeom>
        </p:spPr>
      </p:pic>
      <p:sp>
        <p:nvSpPr>
          <p:cNvPr id="2" name="Title 1">
            <a:extLst>
              <a:ext uri="{FF2B5EF4-FFF2-40B4-BE49-F238E27FC236}">
                <a16:creationId xmlns:a16="http://schemas.microsoft.com/office/drawing/2014/main" id="{6A3856A2-0F8A-45DD-BCF8-9196F2494922}"/>
              </a:ext>
            </a:extLst>
          </p:cNvPr>
          <p:cNvSpPr>
            <a:spLocks noGrp="1"/>
          </p:cNvSpPr>
          <p:nvPr>
            <p:ph type="title"/>
          </p:nvPr>
        </p:nvSpPr>
        <p:spPr>
          <a:xfrm>
            <a:off x="838200" y="365126"/>
            <a:ext cx="5340605" cy="1146176"/>
          </a:xfrm>
        </p:spPr>
        <p:txBody>
          <a:bodyPr>
            <a:normAutofit/>
          </a:bodyPr>
          <a:lstStyle/>
          <a:p>
            <a:r>
              <a:rPr lang="en-US" sz="3700"/>
              <a:t>Technology and Advertisements</a:t>
            </a:r>
          </a:p>
        </p:txBody>
      </p:sp>
      <p:sp>
        <p:nvSpPr>
          <p:cNvPr id="3" name="Content Placeholder 2">
            <a:extLst>
              <a:ext uri="{FF2B5EF4-FFF2-40B4-BE49-F238E27FC236}">
                <a16:creationId xmlns:a16="http://schemas.microsoft.com/office/drawing/2014/main" id="{94FB40BA-6DDD-48CE-9839-C486BC6C94F0}"/>
              </a:ext>
            </a:extLst>
          </p:cNvPr>
          <p:cNvSpPr>
            <a:spLocks noGrp="1"/>
          </p:cNvSpPr>
          <p:nvPr>
            <p:ph idx="1"/>
          </p:nvPr>
        </p:nvSpPr>
        <p:spPr>
          <a:xfrm>
            <a:off x="838200" y="2173288"/>
            <a:ext cx="3603171" cy="3639684"/>
          </a:xfrm>
        </p:spPr>
        <p:txBody>
          <a:bodyPr anchor="ctr">
            <a:normAutofit fontScale="85000" lnSpcReduction="20000"/>
          </a:bodyPr>
          <a:lstStyle/>
          <a:p>
            <a:r>
              <a:rPr lang="en-US" sz="2000"/>
              <a:t>The media plays a key role in perpetuating these unrealistic standards mostly through advertisements and celebrities who are viewed as role models. </a:t>
            </a:r>
          </a:p>
          <a:p>
            <a:r>
              <a:rPr lang="en-US" sz="2000"/>
              <a:t>A good example of such advertisements are the Victoria Secret’s supermodels.</a:t>
            </a:r>
          </a:p>
          <a:p>
            <a:r>
              <a:rPr lang="en-US" sz="2000"/>
              <a:t> Young women have access to social media and such images make them feel insecure about their own bodies.</a:t>
            </a:r>
            <a:endParaRPr lang="en-US" sz="2000" dirty="0"/>
          </a:p>
        </p:txBody>
      </p:sp>
    </p:spTree>
    <p:extLst>
      <p:ext uri="{BB962C8B-B14F-4D97-AF65-F5344CB8AC3E}">
        <p14:creationId xmlns:p14="http://schemas.microsoft.com/office/powerpoint/2010/main" val="44230077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45C76AC0-BB6B-419E-A327-AFA29750080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B0E4246-09B8-46D7-A0D2-4D264863AD3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35" name="Picture 34" descr="A picture containing indoor, furniture&#10;&#10;Description generated with high confidence">
            <a:extLst>
              <a:ext uri="{FF2B5EF4-FFF2-40B4-BE49-F238E27FC236}">
                <a16:creationId xmlns:a16="http://schemas.microsoft.com/office/drawing/2014/main" id="{F50C8D8D-B32F-4194-8321-164EC442750E}"/>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7" name="Straight Connector 36">
            <a:extLst>
              <a:ext uri="{FF2B5EF4-FFF2-40B4-BE49-F238E27FC236}">
                <a16:creationId xmlns:a16="http://schemas.microsoft.com/office/drawing/2014/main" id="{5BD24D8B-8573-4260-B700-E860AD6D2A8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3E0B6A3-E197-43D6-82D5-7455DAB1A746}"/>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79647" y="1847088"/>
            <a:ext cx="415875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4" name="Picture 3" descr="A person standing in front of a mirror posing for the camera&#10;&#10;Description generated with very high confidence">
            <a:extLst>
              <a:ext uri="{FF2B5EF4-FFF2-40B4-BE49-F238E27FC236}">
                <a16:creationId xmlns:a16="http://schemas.microsoft.com/office/drawing/2014/main" id="{38FD145A-CD68-4CD8-A01F-C447E581F2AA}"/>
              </a:ext>
            </a:extLst>
          </p:cNvPr>
          <p:cNvPicPr>
            <a:picLocks noChangeAspect="1"/>
          </p:cNvPicPr>
          <p:nvPr/>
        </p:nvPicPr>
        <p:blipFill>
          <a:blip r:embed="rId3"/>
          <a:stretch>
            <a:fillRect/>
          </a:stretch>
        </p:blipFill>
        <p:spPr>
          <a:xfrm>
            <a:off x="1402214" y="805583"/>
            <a:ext cx="4416071" cy="4660762"/>
          </a:xfrm>
          <a:prstGeom prst="rect">
            <a:avLst/>
          </a:prstGeom>
        </p:spPr>
      </p:pic>
      <p:sp>
        <p:nvSpPr>
          <p:cNvPr id="2" name="Title 1">
            <a:extLst>
              <a:ext uri="{FF2B5EF4-FFF2-40B4-BE49-F238E27FC236}">
                <a16:creationId xmlns:a16="http://schemas.microsoft.com/office/drawing/2014/main" id="{60200930-E76D-492F-8B8A-CCDF42A67407}"/>
              </a:ext>
            </a:extLst>
          </p:cNvPr>
          <p:cNvSpPr>
            <a:spLocks noGrp="1"/>
          </p:cNvSpPr>
          <p:nvPr>
            <p:ph type="title"/>
          </p:nvPr>
        </p:nvSpPr>
        <p:spPr>
          <a:xfrm>
            <a:off x="6579648" y="804520"/>
            <a:ext cx="4158749" cy="1049235"/>
          </a:xfrm>
        </p:spPr>
        <p:txBody>
          <a:bodyPr>
            <a:normAutofit/>
          </a:bodyPr>
          <a:lstStyle/>
          <a:p>
            <a:r>
              <a:rPr lang="en-US" dirty="0"/>
              <a:t>Feminist perspective</a:t>
            </a:r>
          </a:p>
        </p:txBody>
      </p:sp>
      <p:sp>
        <p:nvSpPr>
          <p:cNvPr id="3" name="Content Placeholder 2">
            <a:extLst>
              <a:ext uri="{FF2B5EF4-FFF2-40B4-BE49-F238E27FC236}">
                <a16:creationId xmlns:a16="http://schemas.microsoft.com/office/drawing/2014/main" id="{504A2FB8-55EB-4D0E-9946-C118027941E9}"/>
              </a:ext>
            </a:extLst>
          </p:cNvPr>
          <p:cNvSpPr>
            <a:spLocks noGrp="1"/>
          </p:cNvSpPr>
          <p:nvPr>
            <p:ph idx="1"/>
          </p:nvPr>
        </p:nvSpPr>
        <p:spPr>
          <a:xfrm>
            <a:off x="6579647" y="2015732"/>
            <a:ext cx="4158750" cy="3450613"/>
          </a:xfrm>
        </p:spPr>
        <p:txBody>
          <a:bodyPr>
            <a:normAutofit/>
          </a:bodyPr>
          <a:lstStyle/>
          <a:p>
            <a:pPr marL="0" indent="0">
              <a:lnSpc>
                <a:spcPct val="110000"/>
              </a:lnSpc>
              <a:buNone/>
            </a:pPr>
            <a:r>
              <a:rPr lang="en-US" sz="1300">
                <a:latin typeface="Arial Rounded MT Bold" panose="020F0704030504030204" pitchFamily="34" charset="0"/>
                <a:cs typeface="Aharoni" panose="02010803020104030203" pitchFamily="2" charset="-79"/>
              </a:rPr>
              <a:t>American ideal body for a woman – Thin and frail.</a:t>
            </a:r>
          </a:p>
          <a:p>
            <a:pPr marL="0" indent="0">
              <a:lnSpc>
                <a:spcPct val="110000"/>
              </a:lnSpc>
              <a:buNone/>
            </a:pPr>
            <a:r>
              <a:rPr lang="en-US" sz="1300">
                <a:latin typeface="Arial Rounded MT Bold" panose="020F0704030504030204" pitchFamily="34" charset="0"/>
                <a:cs typeface="Aharoni" panose="02010803020104030203" pitchFamily="2" charset="-79"/>
              </a:rPr>
              <a:t>American ideal body for a man – Large and muscular.</a:t>
            </a:r>
          </a:p>
          <a:p>
            <a:pPr>
              <a:lnSpc>
                <a:spcPct val="110000"/>
              </a:lnSpc>
            </a:pPr>
            <a:r>
              <a:rPr lang="en-US" sz="1300">
                <a:latin typeface="Arial Rounded MT Bold" panose="020F0704030504030204" pitchFamily="34" charset="0"/>
                <a:cs typeface="Aharoni" panose="02010803020104030203" pitchFamily="2" charset="-79"/>
              </a:rPr>
              <a:t>Just as women were beginning to gain in other areas such as politics education and politics, beauty ideals for them changed to a weak and emaciated figure which is naturally less threatening.</a:t>
            </a:r>
          </a:p>
          <a:p>
            <a:pPr>
              <a:lnSpc>
                <a:spcPct val="110000"/>
              </a:lnSpc>
            </a:pPr>
            <a:r>
              <a:rPr lang="en-US" sz="1300">
                <a:latin typeface="Arial Rounded MT Bold" panose="020F0704030504030204" pitchFamily="34" charset="0"/>
                <a:cs typeface="Aharoni" panose="02010803020104030203" pitchFamily="2" charset="-79"/>
              </a:rPr>
              <a:t>Women therefore have to continuously discipline themselves through diet and exercise and this sometimes affects women negatively as they are constantly insecure about their looks.</a:t>
            </a:r>
          </a:p>
        </p:txBody>
      </p:sp>
    </p:spTree>
    <p:extLst>
      <p:ext uri="{BB962C8B-B14F-4D97-AF65-F5344CB8AC3E}">
        <p14:creationId xmlns:p14="http://schemas.microsoft.com/office/powerpoint/2010/main" val="419906594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4" name="Picture 3" descr="A close up of a person&#10;&#10;Description generated with very high confidence">
            <a:extLst>
              <a:ext uri="{FF2B5EF4-FFF2-40B4-BE49-F238E27FC236}">
                <a16:creationId xmlns:a16="http://schemas.microsoft.com/office/drawing/2014/main" id="{013590B0-ADEA-46DE-B07F-B25586080364}"/>
              </a:ext>
            </a:extLst>
          </p:cNvPr>
          <p:cNvPicPr>
            <a:picLocks noChangeAspect="1"/>
          </p:cNvPicPr>
          <p:nvPr/>
        </p:nvPicPr>
        <p:blipFill rotWithShape="1">
          <a:blip r:embed="rId2"/>
          <a:srcRect/>
          <a:stretch/>
        </p:blipFill>
        <p:spPr>
          <a:xfrm>
            <a:off x="6094411" y="2345916"/>
            <a:ext cx="4960443" cy="2790249"/>
          </a:xfrm>
          <a:prstGeom prst="rect">
            <a:avLst/>
          </a:prstGeom>
        </p:spPr>
      </p:pic>
      <p:sp>
        <p:nvSpPr>
          <p:cNvPr id="2" name="Title 1">
            <a:extLst>
              <a:ext uri="{FF2B5EF4-FFF2-40B4-BE49-F238E27FC236}">
                <a16:creationId xmlns:a16="http://schemas.microsoft.com/office/drawing/2014/main" id="{60DB76D4-DDF5-42B2-AC9F-C8FF560E24DC}"/>
              </a:ext>
            </a:extLst>
          </p:cNvPr>
          <p:cNvSpPr>
            <a:spLocks noGrp="1"/>
          </p:cNvSpPr>
          <p:nvPr>
            <p:ph type="title"/>
          </p:nvPr>
        </p:nvSpPr>
        <p:spPr>
          <a:xfrm>
            <a:off x="1451579" y="804519"/>
            <a:ext cx="9603275" cy="1049235"/>
          </a:xfrm>
        </p:spPr>
        <p:txBody>
          <a:bodyPr>
            <a:normAutofit/>
          </a:bodyPr>
          <a:lstStyle/>
          <a:p>
            <a:r>
              <a:rPr lang="en-US" dirty="0"/>
              <a:t>Weight loss and plastic surgery</a:t>
            </a:r>
          </a:p>
        </p:txBody>
      </p:sp>
      <p:sp>
        <p:nvSpPr>
          <p:cNvPr id="3" name="Content Placeholder 2">
            <a:extLst>
              <a:ext uri="{FF2B5EF4-FFF2-40B4-BE49-F238E27FC236}">
                <a16:creationId xmlns:a16="http://schemas.microsoft.com/office/drawing/2014/main" id="{4B93718B-7A70-4B7D-996E-8528CF90C18B}"/>
              </a:ext>
            </a:extLst>
          </p:cNvPr>
          <p:cNvSpPr>
            <a:spLocks noGrp="1"/>
          </p:cNvSpPr>
          <p:nvPr>
            <p:ph idx="1"/>
          </p:nvPr>
        </p:nvSpPr>
        <p:spPr>
          <a:xfrm>
            <a:off x="1451579" y="2015734"/>
            <a:ext cx="4162555" cy="3450613"/>
          </a:xfrm>
        </p:spPr>
        <p:txBody>
          <a:bodyPr>
            <a:normAutofit/>
          </a:bodyPr>
          <a:lstStyle/>
          <a:p>
            <a:pPr>
              <a:lnSpc>
                <a:spcPct val="110000"/>
              </a:lnSpc>
            </a:pPr>
            <a:r>
              <a:rPr lang="en-US" sz="1400"/>
              <a:t>According to Naomi Wolf, 1990 in her book on the beauty myth, 90% of American women think they are overweigh and half this number is dieting to deal with the issue.</a:t>
            </a:r>
          </a:p>
          <a:p>
            <a:pPr>
              <a:lnSpc>
                <a:spcPct val="110000"/>
              </a:lnSpc>
            </a:pPr>
            <a:r>
              <a:rPr lang="en-US" sz="1400"/>
              <a:t>Around $40 billion dollars is spent each year on weight loss products.</a:t>
            </a:r>
          </a:p>
          <a:p>
            <a:pPr>
              <a:lnSpc>
                <a:spcPct val="110000"/>
              </a:lnSpc>
            </a:pPr>
            <a:r>
              <a:rPr lang="en-US" sz="1400"/>
              <a:t>A more recent trend on cosmetic surgery to modify one’s features for a desired look has had a large effect on women both young and old. Some huge celebrities such as the Kardashians and Kylie Jenner have had major modifications on their faces and lips creating a huge trend to achieve a certain signature look. (Hale, 2017)</a:t>
            </a:r>
          </a:p>
        </p:txBody>
      </p:sp>
    </p:spTree>
    <p:extLst>
      <p:ext uri="{BB962C8B-B14F-4D97-AF65-F5344CB8AC3E}">
        <p14:creationId xmlns:p14="http://schemas.microsoft.com/office/powerpoint/2010/main" val="184237899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BBF2CDE-35D9-4B83-8A27-7417A116232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59130" y="2012810"/>
            <a:ext cx="4954206" cy="3453535"/>
            <a:chOff x="7807230" y="2012810"/>
            <a:chExt cx="3251252" cy="3459865"/>
          </a:xfrm>
        </p:grpSpPr>
        <p:sp>
          <p:nvSpPr>
            <p:cNvPr id="10" name="Rectangle 9">
              <a:extLst>
                <a:ext uri="{FF2B5EF4-FFF2-40B4-BE49-F238E27FC236}">
                  <a16:creationId xmlns:a16="http://schemas.microsoft.com/office/drawing/2014/main" id="{86B8A987-6618-4D33-A702-A399F6C297A9}"/>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4344FC9-2E16-45B0-8F64-1F4DAECFC0A9}"/>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6A8023F7-BEA0-4675-84DF-6CD5BF29D19C}"/>
              </a:ext>
            </a:extLst>
          </p:cNvPr>
          <p:cNvPicPr>
            <a:picLocks noChangeAspect="1"/>
          </p:cNvPicPr>
          <p:nvPr/>
        </p:nvPicPr>
        <p:blipFill rotWithShape="1">
          <a:blip r:embed="rId2"/>
          <a:srcRect r="3" b="4627"/>
          <a:stretch/>
        </p:blipFill>
        <p:spPr>
          <a:xfrm>
            <a:off x="1635739" y="2174242"/>
            <a:ext cx="4613872" cy="3124351"/>
          </a:xfrm>
          <a:prstGeom prst="rect">
            <a:avLst/>
          </a:prstGeom>
        </p:spPr>
      </p:pic>
      <p:sp>
        <p:nvSpPr>
          <p:cNvPr id="2" name="Title 1">
            <a:extLst>
              <a:ext uri="{FF2B5EF4-FFF2-40B4-BE49-F238E27FC236}">
                <a16:creationId xmlns:a16="http://schemas.microsoft.com/office/drawing/2014/main" id="{6118CDCC-A799-4B99-9037-47CB4A04DAA0}"/>
              </a:ext>
            </a:extLst>
          </p:cNvPr>
          <p:cNvSpPr>
            <a:spLocks noGrp="1"/>
          </p:cNvSpPr>
          <p:nvPr>
            <p:ph type="title"/>
          </p:nvPr>
        </p:nvSpPr>
        <p:spPr>
          <a:xfrm>
            <a:off x="1451579" y="804519"/>
            <a:ext cx="9603275" cy="1049235"/>
          </a:xfrm>
        </p:spPr>
        <p:txBody>
          <a:bodyPr>
            <a:normAutofit/>
          </a:bodyPr>
          <a:lstStyle/>
          <a:p>
            <a:r>
              <a:rPr lang="en-US" dirty="0"/>
              <a:t>photoshop</a:t>
            </a:r>
          </a:p>
        </p:txBody>
      </p:sp>
      <p:sp>
        <p:nvSpPr>
          <p:cNvPr id="3" name="Content Placeholder 2">
            <a:extLst>
              <a:ext uri="{FF2B5EF4-FFF2-40B4-BE49-F238E27FC236}">
                <a16:creationId xmlns:a16="http://schemas.microsoft.com/office/drawing/2014/main" id="{D1EA5F71-DE88-45A2-902B-9207D8AE0D67}"/>
              </a:ext>
            </a:extLst>
          </p:cNvPr>
          <p:cNvSpPr>
            <a:spLocks noGrp="1"/>
          </p:cNvSpPr>
          <p:nvPr>
            <p:ph idx="1"/>
          </p:nvPr>
        </p:nvSpPr>
        <p:spPr>
          <a:xfrm>
            <a:off x="6903337" y="2015734"/>
            <a:ext cx="4158849" cy="3450613"/>
          </a:xfrm>
        </p:spPr>
        <p:txBody>
          <a:bodyPr>
            <a:normAutofit fontScale="92500" lnSpcReduction="20000"/>
          </a:bodyPr>
          <a:lstStyle/>
          <a:p>
            <a:pPr>
              <a:lnSpc>
                <a:spcPct val="110000"/>
              </a:lnSpc>
            </a:pPr>
            <a:r>
              <a:rPr lang="en-US" sz="1700" dirty="0"/>
              <a:t>Photo manipulation technologies are being utilized by beauty magazines and other media to make already thin women appear even thinner to fit the ideal body standards. (Bradley University, 2017)</a:t>
            </a:r>
          </a:p>
          <a:p>
            <a:pPr>
              <a:lnSpc>
                <a:spcPct val="110000"/>
              </a:lnSpc>
            </a:pPr>
            <a:r>
              <a:rPr lang="en-US" sz="1700" dirty="0"/>
              <a:t>A good example of this is when CBS had manipulated a publicity photo of Katie Couric to make her in 2006 making her appear younger and thinner.</a:t>
            </a:r>
          </a:p>
          <a:p>
            <a:pPr>
              <a:lnSpc>
                <a:spcPct val="110000"/>
              </a:lnSpc>
            </a:pPr>
            <a:r>
              <a:rPr lang="en-US" sz="1700" dirty="0"/>
              <a:t>Unfortunately, women look up to these media personalities and strive to live up to these digitally manipulated images. (Bradley </a:t>
            </a:r>
            <a:r>
              <a:rPr lang="en-US" sz="1700" dirty="0" err="1"/>
              <a:t>Univesity</a:t>
            </a:r>
            <a:r>
              <a:rPr lang="en-US" sz="1700" dirty="0"/>
              <a:t>, 2017)</a:t>
            </a:r>
          </a:p>
        </p:txBody>
      </p:sp>
    </p:spTree>
    <p:extLst>
      <p:ext uri="{BB962C8B-B14F-4D97-AF65-F5344CB8AC3E}">
        <p14:creationId xmlns:p14="http://schemas.microsoft.com/office/powerpoint/2010/main" val="72400877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grpSp>
        <p:nvGrpSpPr>
          <p:cNvPr id="30" name="Group 25">
            <a:extLst>
              <a:ext uri="{FF2B5EF4-FFF2-40B4-BE49-F238E27FC236}">
                <a16:creationId xmlns:a16="http://schemas.microsoft.com/office/drawing/2014/main" id="{93401815-9C3D-43EE-B4E4-2504090CEF0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9823" y="2012810"/>
            <a:ext cx="4948659" cy="3453535"/>
            <a:chOff x="7807230" y="2012810"/>
            <a:chExt cx="3251252" cy="3459865"/>
          </a:xfrm>
        </p:grpSpPr>
        <p:sp>
          <p:nvSpPr>
            <p:cNvPr id="27" name="Rectangle 26">
              <a:extLst>
                <a:ext uri="{FF2B5EF4-FFF2-40B4-BE49-F238E27FC236}">
                  <a16:creationId xmlns:a16="http://schemas.microsoft.com/office/drawing/2014/main" id="{CDC52205-72B7-41BE-99DF-6B24F25ED6A7}"/>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98BFFC9-C8B3-41FE-B9CC-C492B0794550}"/>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 name="Picture 3" descr="A group of people posing for a photo&#10;&#10;Description generated with very high confidence">
            <a:extLst>
              <a:ext uri="{FF2B5EF4-FFF2-40B4-BE49-F238E27FC236}">
                <a16:creationId xmlns:a16="http://schemas.microsoft.com/office/drawing/2014/main" id="{000C0CA5-840F-4951-AAFA-E20B7AD0FB57}"/>
              </a:ext>
            </a:extLst>
          </p:cNvPr>
          <p:cNvPicPr>
            <a:picLocks noChangeAspect="1"/>
          </p:cNvPicPr>
          <p:nvPr/>
        </p:nvPicPr>
        <p:blipFill rotWithShape="1">
          <a:blip r:embed="rId2"/>
          <a:srcRect l="16563" r="3" b="3"/>
          <a:stretch/>
        </p:blipFill>
        <p:spPr>
          <a:xfrm>
            <a:off x="6277257" y="2174242"/>
            <a:ext cx="4613872" cy="3124351"/>
          </a:xfrm>
          <a:prstGeom prst="rect">
            <a:avLst/>
          </a:prstGeom>
        </p:spPr>
      </p:pic>
      <p:sp>
        <p:nvSpPr>
          <p:cNvPr id="2" name="Title 1">
            <a:extLst>
              <a:ext uri="{FF2B5EF4-FFF2-40B4-BE49-F238E27FC236}">
                <a16:creationId xmlns:a16="http://schemas.microsoft.com/office/drawing/2014/main" id="{8949BA5E-B733-4AA5-AD80-CB9D3C59881B}"/>
              </a:ext>
            </a:extLst>
          </p:cNvPr>
          <p:cNvSpPr>
            <a:spLocks noGrp="1"/>
          </p:cNvSpPr>
          <p:nvPr>
            <p:ph type="title"/>
          </p:nvPr>
        </p:nvSpPr>
        <p:spPr>
          <a:xfrm>
            <a:off x="1451579" y="804519"/>
            <a:ext cx="9603275" cy="1049235"/>
          </a:xfrm>
        </p:spPr>
        <p:txBody>
          <a:bodyPr>
            <a:normAutofit/>
          </a:bodyPr>
          <a:lstStyle/>
          <a:p>
            <a:r>
              <a:rPr lang="en-US"/>
              <a:t>Challenging ideal body standards</a:t>
            </a:r>
          </a:p>
        </p:txBody>
      </p:sp>
      <p:sp>
        <p:nvSpPr>
          <p:cNvPr id="3" name="Content Placeholder 2">
            <a:extLst>
              <a:ext uri="{FF2B5EF4-FFF2-40B4-BE49-F238E27FC236}">
                <a16:creationId xmlns:a16="http://schemas.microsoft.com/office/drawing/2014/main" id="{461540EF-A81B-48EA-ADB6-6543EF5D152E}"/>
              </a:ext>
            </a:extLst>
          </p:cNvPr>
          <p:cNvSpPr>
            <a:spLocks noGrp="1"/>
          </p:cNvSpPr>
          <p:nvPr>
            <p:ph idx="1"/>
          </p:nvPr>
        </p:nvSpPr>
        <p:spPr>
          <a:xfrm>
            <a:off x="1451579" y="2015734"/>
            <a:ext cx="4158849" cy="3450613"/>
          </a:xfrm>
        </p:spPr>
        <p:txBody>
          <a:bodyPr>
            <a:normAutofit/>
          </a:bodyPr>
          <a:lstStyle/>
          <a:p>
            <a:r>
              <a:rPr lang="en-US" dirty="0"/>
              <a:t>In 2004, Dove attempted to challenge ideal body standards inflicted on women by the society through an advertisement to show real beauty.</a:t>
            </a:r>
          </a:p>
          <a:p>
            <a:r>
              <a:rPr lang="en-US" dirty="0"/>
              <a:t>This was a more realistic representation of American women.</a:t>
            </a:r>
          </a:p>
        </p:txBody>
      </p:sp>
    </p:spTree>
    <p:extLst>
      <p:ext uri="{BB962C8B-B14F-4D97-AF65-F5344CB8AC3E}">
        <p14:creationId xmlns:p14="http://schemas.microsoft.com/office/powerpoint/2010/main" val="420279356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graphicFrame>
        <p:nvGraphicFramePr>
          <p:cNvPr id="5" name="Content Placeholder 2"/>
          <p:cNvGraphicFramePr>
            <a:graphicFrameLocks noGrp="1"/>
          </p:cNvGraphicFramePr>
          <p:nvPr>
            <p:ph idx="1"/>
            <p:extLst>
              <p:ext uri="{D42A27DB-BD31-4B8C-83A1-F6EECF244321}">
                <p14:modId xmlns:p14="http://schemas.microsoft.com/office/powerpoint/2010/main" val="2196948908"/>
              </p:ext>
            </p:extLst>
          </p:nvPr>
        </p:nvGraphicFramePr>
        <p:xfrm>
          <a:off x="1450975" y="2340435"/>
          <a:ext cx="9604375" cy="3324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54313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49DEB-3B14-498B-89FF-2D2AB58BF61E}"/>
              </a:ext>
            </a:extLst>
          </p:cNvPr>
          <p:cNvSpPr>
            <a:spLocks noGrp="1"/>
          </p:cNvSpPr>
          <p:nvPr>
            <p:ph type="title"/>
          </p:nvPr>
        </p:nvSpPr>
        <p:spPr/>
        <p:txBody>
          <a:bodyPr/>
          <a:lstStyle/>
          <a:p>
            <a:r>
              <a:rPr lang="en-US" dirty="0"/>
              <a:t>Health and nutrition – eating disorders</a:t>
            </a:r>
          </a:p>
        </p:txBody>
      </p:sp>
      <p:sp>
        <p:nvSpPr>
          <p:cNvPr id="3" name="Content Placeholder 2">
            <a:extLst>
              <a:ext uri="{FF2B5EF4-FFF2-40B4-BE49-F238E27FC236}">
                <a16:creationId xmlns:a16="http://schemas.microsoft.com/office/drawing/2014/main" id="{818DDA28-977C-46D7-916D-8BCA205D5318}"/>
              </a:ext>
            </a:extLst>
          </p:cNvPr>
          <p:cNvSpPr>
            <a:spLocks noGrp="1"/>
          </p:cNvSpPr>
          <p:nvPr>
            <p:ph idx="1"/>
          </p:nvPr>
        </p:nvSpPr>
        <p:spPr/>
        <p:txBody>
          <a:bodyPr/>
          <a:lstStyle/>
          <a:p>
            <a:r>
              <a:rPr lang="en-US" dirty="0"/>
              <a:t>Ideal beauty standards are one of the major reasons women are obsessed with weight loss and eating disorders such as Anorexia Nervosa and Bulimia Nervosa.</a:t>
            </a:r>
          </a:p>
          <a:p>
            <a:r>
              <a:rPr lang="en-US" dirty="0"/>
              <a:t>There are however normal body- image concerns for example when one is focused on engaging in a healthy eating plan or exercise program while maintaining a reasonable level of self acceptance.</a:t>
            </a:r>
          </a:p>
          <a:p>
            <a:r>
              <a:rPr lang="en-US" dirty="0"/>
              <a:t>However, if one’s self worth is based entirely on their looks then it becomes an obsession to lose weight instead of maintaining health and overall wellness. (Bradley University, 2017)</a:t>
            </a:r>
          </a:p>
          <a:p>
            <a:endParaRPr lang="en-US" dirty="0"/>
          </a:p>
        </p:txBody>
      </p:sp>
    </p:spTree>
    <p:extLst>
      <p:ext uri="{BB962C8B-B14F-4D97-AF65-F5344CB8AC3E}">
        <p14:creationId xmlns:p14="http://schemas.microsoft.com/office/powerpoint/2010/main" val="396207758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AF2CD3-B8C9-42F7-9A76-CA9A20775F79}"/>
              </a:ext>
            </a:extLst>
          </p:cNvPr>
          <p:cNvPicPr>
            <a:picLocks noChangeAspect="1"/>
          </p:cNvPicPr>
          <p:nvPr/>
        </p:nvPicPr>
        <p:blipFill>
          <a:blip r:embed="rId2"/>
          <a:stretch>
            <a:fillRect/>
          </a:stretch>
        </p:blipFill>
        <p:spPr>
          <a:xfrm>
            <a:off x="7554139" y="2563925"/>
            <a:ext cx="3500715" cy="2354230"/>
          </a:xfrm>
          <a:prstGeom prst="rect">
            <a:avLst/>
          </a:prstGeom>
        </p:spPr>
      </p:pic>
      <p:sp>
        <p:nvSpPr>
          <p:cNvPr id="2" name="Title 1">
            <a:extLst>
              <a:ext uri="{FF2B5EF4-FFF2-40B4-BE49-F238E27FC236}">
                <a16:creationId xmlns:a16="http://schemas.microsoft.com/office/drawing/2014/main" id="{79DE0B81-065D-4378-A044-C4489EA54B40}"/>
              </a:ext>
            </a:extLst>
          </p:cNvPr>
          <p:cNvSpPr>
            <a:spLocks noGrp="1"/>
          </p:cNvSpPr>
          <p:nvPr>
            <p:ph type="title"/>
          </p:nvPr>
        </p:nvSpPr>
        <p:spPr>
          <a:xfrm>
            <a:off x="1451579" y="804519"/>
            <a:ext cx="9603275" cy="1049235"/>
          </a:xfrm>
        </p:spPr>
        <p:txBody>
          <a:bodyPr>
            <a:normAutofit/>
          </a:bodyPr>
          <a:lstStyle/>
          <a:p>
            <a:r>
              <a:rPr lang="en-US" dirty="0"/>
              <a:t>Cosmetic surgery - controversies</a:t>
            </a:r>
          </a:p>
        </p:txBody>
      </p:sp>
      <p:sp>
        <p:nvSpPr>
          <p:cNvPr id="3" name="Content Placeholder 2">
            <a:extLst>
              <a:ext uri="{FF2B5EF4-FFF2-40B4-BE49-F238E27FC236}">
                <a16:creationId xmlns:a16="http://schemas.microsoft.com/office/drawing/2014/main" id="{4E9130EF-46CE-48A8-B8F1-304711E56ED3}"/>
              </a:ext>
            </a:extLst>
          </p:cNvPr>
          <p:cNvSpPr>
            <a:spLocks noGrp="1"/>
          </p:cNvSpPr>
          <p:nvPr>
            <p:ph idx="1"/>
          </p:nvPr>
        </p:nvSpPr>
        <p:spPr>
          <a:xfrm>
            <a:off x="1451579" y="2015734"/>
            <a:ext cx="5622284" cy="3450613"/>
          </a:xfrm>
        </p:spPr>
        <p:txBody>
          <a:bodyPr>
            <a:normAutofit/>
          </a:bodyPr>
          <a:lstStyle/>
          <a:p>
            <a:pPr>
              <a:lnSpc>
                <a:spcPct val="110000"/>
              </a:lnSpc>
            </a:pPr>
            <a:r>
              <a:rPr lang="en-US" sz="1600" dirty="0"/>
              <a:t>While we blame societal standards, media and technology for undue pressure on women to attain certain beauty standards, it is still a controversy whether this is really a feminist issue.</a:t>
            </a:r>
          </a:p>
          <a:p>
            <a:pPr>
              <a:lnSpc>
                <a:spcPct val="110000"/>
              </a:lnSpc>
            </a:pPr>
            <a:r>
              <a:rPr lang="en-US" sz="1600" dirty="0"/>
              <a:t>Most women who undergo plastic surgery describe their experiences as empowering. While most admit that a big part of their inspiration was draw from social media, they do not admit that insecurity about their looks is also a factor. (Hale,2017)</a:t>
            </a:r>
          </a:p>
          <a:p>
            <a:pPr>
              <a:lnSpc>
                <a:spcPct val="110000"/>
              </a:lnSpc>
            </a:pPr>
            <a:r>
              <a:rPr lang="en-US" sz="1600" dirty="0"/>
              <a:t>There are feminists who wish to undergo plastic surgery. The main argument is that feminism is about having a choice and this includes the choice to look how one feels best;</a:t>
            </a:r>
          </a:p>
        </p:txBody>
      </p:sp>
    </p:spTree>
    <p:extLst>
      <p:ext uri="{BB962C8B-B14F-4D97-AF65-F5344CB8AC3E}">
        <p14:creationId xmlns:p14="http://schemas.microsoft.com/office/powerpoint/2010/main" val="297198836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93401815-9C3D-43EE-B4E4-2504090CEF0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9823" y="2012810"/>
            <a:ext cx="4948659" cy="3453535"/>
            <a:chOff x="7807230" y="2012810"/>
            <a:chExt cx="3251252" cy="3459865"/>
          </a:xfrm>
        </p:grpSpPr>
        <p:sp>
          <p:nvSpPr>
            <p:cNvPr id="19" name="Rectangle 18">
              <a:extLst>
                <a:ext uri="{FF2B5EF4-FFF2-40B4-BE49-F238E27FC236}">
                  <a16:creationId xmlns:a16="http://schemas.microsoft.com/office/drawing/2014/main" id="{CDC52205-72B7-41BE-99DF-6B24F25ED6A7}"/>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98BFFC9-C8B3-41FE-B9CC-C492B0794550}"/>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 name="Picture 3" descr="A close up of a person&#10;&#10;Description generated with high confidence">
            <a:extLst>
              <a:ext uri="{FF2B5EF4-FFF2-40B4-BE49-F238E27FC236}">
                <a16:creationId xmlns:a16="http://schemas.microsoft.com/office/drawing/2014/main" id="{BE5FC07B-FE65-441D-B878-565D0C794ACE}"/>
              </a:ext>
            </a:extLst>
          </p:cNvPr>
          <p:cNvPicPr>
            <a:picLocks noChangeAspect="1"/>
          </p:cNvPicPr>
          <p:nvPr/>
        </p:nvPicPr>
        <p:blipFill rotWithShape="1">
          <a:blip r:embed="rId2"/>
          <a:srcRect l="16933"/>
          <a:stretch/>
        </p:blipFill>
        <p:spPr>
          <a:xfrm>
            <a:off x="6277257" y="2174242"/>
            <a:ext cx="4613872" cy="3124351"/>
          </a:xfrm>
          <a:prstGeom prst="rect">
            <a:avLst/>
          </a:prstGeom>
        </p:spPr>
      </p:pic>
      <p:sp>
        <p:nvSpPr>
          <p:cNvPr id="2" name="Title 1">
            <a:extLst>
              <a:ext uri="{FF2B5EF4-FFF2-40B4-BE49-F238E27FC236}">
                <a16:creationId xmlns:a16="http://schemas.microsoft.com/office/drawing/2014/main" id="{A2747AEC-6AF5-4E9A-BB91-0F43A72C00DB}"/>
              </a:ext>
            </a:extLst>
          </p:cNvPr>
          <p:cNvSpPr>
            <a:spLocks noGrp="1"/>
          </p:cNvSpPr>
          <p:nvPr>
            <p:ph type="title"/>
          </p:nvPr>
        </p:nvSpPr>
        <p:spPr>
          <a:xfrm>
            <a:off x="1451579" y="804519"/>
            <a:ext cx="9603275" cy="1049235"/>
          </a:xfrm>
        </p:spPr>
        <p:txBody>
          <a:bodyPr>
            <a:normAutofit/>
          </a:bodyPr>
          <a:lstStyle/>
          <a:p>
            <a:r>
              <a:rPr lang="en-US" dirty="0"/>
              <a:t>Fitness and feminism</a:t>
            </a:r>
          </a:p>
        </p:txBody>
      </p:sp>
      <p:sp>
        <p:nvSpPr>
          <p:cNvPr id="3" name="Content Placeholder 2">
            <a:extLst>
              <a:ext uri="{FF2B5EF4-FFF2-40B4-BE49-F238E27FC236}">
                <a16:creationId xmlns:a16="http://schemas.microsoft.com/office/drawing/2014/main" id="{1570A890-254B-47A1-AFE2-B9DFC40AFA06}"/>
              </a:ext>
            </a:extLst>
          </p:cNvPr>
          <p:cNvSpPr>
            <a:spLocks noGrp="1"/>
          </p:cNvSpPr>
          <p:nvPr>
            <p:ph idx="1"/>
          </p:nvPr>
        </p:nvSpPr>
        <p:spPr>
          <a:xfrm>
            <a:off x="1451579" y="2015734"/>
            <a:ext cx="4158849" cy="3450613"/>
          </a:xfrm>
        </p:spPr>
        <p:txBody>
          <a:bodyPr>
            <a:normAutofit/>
          </a:bodyPr>
          <a:lstStyle/>
          <a:p>
            <a:pPr>
              <a:lnSpc>
                <a:spcPct val="110000"/>
              </a:lnSpc>
            </a:pPr>
            <a:r>
              <a:rPr lang="en-US" sz="1400"/>
              <a:t>Another interesting area where equality of men and women has been an issue is the gym.</a:t>
            </a:r>
          </a:p>
          <a:p>
            <a:pPr>
              <a:lnSpc>
                <a:spcPct val="110000"/>
              </a:lnSpc>
            </a:pPr>
            <a:r>
              <a:rPr lang="en-US" sz="1400"/>
              <a:t>The fitness culture today has changed with women being allowed to do the same exercises as men in the gym.</a:t>
            </a:r>
          </a:p>
          <a:p>
            <a:pPr>
              <a:lnSpc>
                <a:spcPct val="110000"/>
              </a:lnSpc>
            </a:pPr>
            <a:r>
              <a:rPr lang="en-US" sz="1400"/>
              <a:t>Traditionally, women were not allowed to lift heavy weights. Exercise was limited and only for the purpose of fat burning aerobics and toning abs and butts. </a:t>
            </a:r>
          </a:p>
          <a:p>
            <a:pPr>
              <a:lnSpc>
                <a:spcPct val="110000"/>
              </a:lnSpc>
            </a:pPr>
            <a:r>
              <a:rPr lang="en-US" sz="1400"/>
              <a:t>Strength training increases physical confidence and there are women who appreciate strength training exercises.</a:t>
            </a:r>
            <a:endParaRPr lang="en-US" sz="1400" dirty="0"/>
          </a:p>
        </p:txBody>
      </p:sp>
    </p:spTree>
    <p:extLst>
      <p:ext uri="{BB962C8B-B14F-4D97-AF65-F5344CB8AC3E}">
        <p14:creationId xmlns:p14="http://schemas.microsoft.com/office/powerpoint/2010/main" val="388290552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C26CB-54C9-41C4-A191-E5C449A2EBB9}"/>
              </a:ext>
            </a:extLst>
          </p:cNvPr>
          <p:cNvSpPr>
            <a:spLocks noGrp="1"/>
          </p:cNvSpPr>
          <p:nvPr>
            <p:ph type="title"/>
          </p:nvPr>
        </p:nvSpPr>
        <p:spPr>
          <a:xfrm>
            <a:off x="1451579" y="804519"/>
            <a:ext cx="9603275" cy="1049235"/>
          </a:xfrm>
        </p:spPr>
        <p:txBody>
          <a:bodyPr>
            <a:normAutofit/>
          </a:bodyPr>
          <a:lstStyle/>
          <a:p>
            <a:r>
              <a:rPr lang="en-US" dirty="0"/>
              <a:t>	we are the change we want</a:t>
            </a:r>
          </a:p>
        </p:txBody>
      </p:sp>
      <p:graphicFrame>
        <p:nvGraphicFramePr>
          <p:cNvPr id="22" name="Content Placeholder 2"/>
          <p:cNvGraphicFramePr>
            <a:graphicFrameLocks noGrp="1"/>
          </p:cNvGraphicFramePr>
          <p:nvPr>
            <p:ph idx="1"/>
            <p:extLst>
              <p:ext uri="{D42A27DB-BD31-4B8C-83A1-F6EECF244321}">
                <p14:modId xmlns:p14="http://schemas.microsoft.com/office/powerpoint/2010/main" val="3207440483"/>
              </p:ext>
            </p:extLst>
          </p:nvPr>
        </p:nvGraphicFramePr>
        <p:xfrm>
          <a:off x="1450975" y="2340435"/>
          <a:ext cx="9604375" cy="3324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006722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D32A60-013B-47A8-8833-D2424080917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E27932B-B694-4C4C-90D7-A0333A7C587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4" name="Picture 13">
            <a:extLst>
              <a:ext uri="{FF2B5EF4-FFF2-40B4-BE49-F238E27FC236}">
                <a16:creationId xmlns:a16="http://schemas.microsoft.com/office/drawing/2014/main" id="{DF63C9AD-AE6E-4512-8171-91612E84CCFB}"/>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6" name="Straight Connector 15">
            <a:extLst>
              <a:ext uri="{FF2B5EF4-FFF2-40B4-BE49-F238E27FC236}">
                <a16:creationId xmlns:a16="http://schemas.microsoft.com/office/drawing/2014/main" id="{FE1A49CE-B63D-457A-A180-1C883E1A63D2}"/>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EBB0476-5CF0-4F44-8D68-5D42D7AEE43A}"/>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0" name="Title 1">
            <a:extLst>
              <a:ext uri="{FF2B5EF4-FFF2-40B4-BE49-F238E27FC236}">
                <a16:creationId xmlns:a16="http://schemas.microsoft.com/office/drawing/2014/main" id="{A9DA474E-6B91-4200-840F-0257B2358A75}"/>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sp>
        <p:nvSpPr>
          <p:cNvPr id="2" name="Title 1">
            <a:extLst>
              <a:ext uri="{FF2B5EF4-FFF2-40B4-BE49-F238E27FC236}">
                <a16:creationId xmlns:a16="http://schemas.microsoft.com/office/drawing/2014/main" id="{EF84DD44-F5CD-415F-8FB6-17FD232343D9}"/>
              </a:ext>
            </a:extLst>
          </p:cNvPr>
          <p:cNvSpPr>
            <a:spLocks noGrp="1"/>
          </p:cNvSpPr>
          <p:nvPr>
            <p:ph type="title"/>
          </p:nvPr>
        </p:nvSpPr>
        <p:spPr>
          <a:xfrm>
            <a:off x="1451579" y="2303047"/>
            <a:ext cx="3272093" cy="2674198"/>
          </a:xfrm>
        </p:spPr>
        <p:txBody>
          <a:bodyPr anchor="t">
            <a:normAutofit/>
          </a:bodyPr>
          <a:lstStyle/>
          <a:p>
            <a:r>
              <a:rPr lang="en-US" dirty="0"/>
              <a:t>Role of the media</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2924408846"/>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0241084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B863D-D99E-4DB6-BA03-BD8BC7642E13}"/>
              </a:ext>
            </a:extLst>
          </p:cNvPr>
          <p:cNvSpPr>
            <a:spLocks noGrp="1"/>
          </p:cNvSpPr>
          <p:nvPr>
            <p:ph type="title"/>
          </p:nvPr>
        </p:nvSpPr>
        <p:spPr>
          <a:xfrm>
            <a:off x="1451579" y="804519"/>
            <a:ext cx="9603275" cy="1049235"/>
          </a:xfrm>
        </p:spPr>
        <p:txBody>
          <a:bodyPr/>
          <a:lstStyle/>
          <a:p>
            <a:r>
              <a:rPr lang="en-US" dirty="0"/>
              <a:t>Conclusion</a:t>
            </a:r>
          </a:p>
        </p:txBody>
      </p:sp>
      <p:sp>
        <p:nvSpPr>
          <p:cNvPr id="3" name="Content Placeholder 2">
            <a:extLst>
              <a:ext uri="{FF2B5EF4-FFF2-40B4-BE49-F238E27FC236}">
                <a16:creationId xmlns:a16="http://schemas.microsoft.com/office/drawing/2014/main" id="{F344D202-9EDC-459A-A919-EDD23969820F}"/>
              </a:ext>
            </a:extLst>
          </p:cNvPr>
          <p:cNvSpPr>
            <a:spLocks noGrp="1"/>
          </p:cNvSpPr>
          <p:nvPr>
            <p:ph idx="1"/>
          </p:nvPr>
        </p:nvSpPr>
        <p:spPr/>
        <p:txBody>
          <a:bodyPr>
            <a:normAutofit fontScale="85000" lnSpcReduction="10000"/>
          </a:bodyPr>
          <a:lstStyle/>
          <a:p>
            <a:r>
              <a:rPr lang="en-US" dirty="0"/>
              <a:t>Beauty standards are a social construct and they vary from culture to culture.</a:t>
            </a:r>
          </a:p>
          <a:p>
            <a:r>
              <a:rPr lang="en-US" dirty="0"/>
              <a:t>Women are unnecessarily subjected to undue pressure to conform to unattainable beauty standards causing them to have low self esteem and to engage in unhealthy weight loss programs, plastic surgery and photoshop. Men are not subjected to such pressure concerning their bodies.</a:t>
            </a:r>
          </a:p>
          <a:p>
            <a:r>
              <a:rPr lang="en-US" dirty="0"/>
              <a:t>Women should learn to embrace their flaws naturally and find confidence from within. </a:t>
            </a:r>
          </a:p>
          <a:p>
            <a:r>
              <a:rPr lang="en-US" dirty="0"/>
              <a:t>The media and technology should be fully representative of women from all walks of life and of all sizes.</a:t>
            </a:r>
          </a:p>
          <a:p>
            <a:r>
              <a:rPr lang="en-US" dirty="0"/>
              <a:t>We have the power to change these societal standards since we have inflicted them on ourselves. </a:t>
            </a:r>
          </a:p>
        </p:txBody>
      </p:sp>
    </p:spTree>
    <p:extLst>
      <p:ext uri="{BB962C8B-B14F-4D97-AF65-F5344CB8AC3E}">
        <p14:creationId xmlns:p14="http://schemas.microsoft.com/office/powerpoint/2010/main" val="40921177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821B-FC08-4143-BDC6-AEB125831BB6}"/>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056F39ED-DAFB-4562-ADC2-824B4329F1EC}"/>
              </a:ext>
            </a:extLst>
          </p:cNvPr>
          <p:cNvSpPr>
            <a:spLocks noGrp="1"/>
          </p:cNvSpPr>
          <p:nvPr>
            <p:ph idx="1"/>
          </p:nvPr>
        </p:nvSpPr>
        <p:spPr/>
        <p:txBody>
          <a:bodyPr/>
          <a:lstStyle/>
          <a:p>
            <a:r>
              <a:rPr lang="en-US" dirty="0"/>
              <a:t>Bradley </a:t>
            </a:r>
            <a:r>
              <a:rPr lang="en-US" dirty="0" err="1"/>
              <a:t>Univesity</a:t>
            </a:r>
            <a:r>
              <a:rPr lang="en-US" dirty="0"/>
              <a:t> (2017) The Body Project. Retrieved from </a:t>
            </a:r>
            <a:r>
              <a:rPr lang="en-US" dirty="0">
                <a:hlinkClick r:id="rId2"/>
              </a:rPr>
              <a:t>https://www.bradley.edu/sites/bodyproject/standards/</a:t>
            </a:r>
            <a:endParaRPr lang="en-US" dirty="0"/>
          </a:p>
          <a:p>
            <a:r>
              <a:rPr lang="en-US" dirty="0"/>
              <a:t>Hale K. ( May 25, 2017) Is Teenage Plastic Surgery a Feminist Act? Retrieved from </a:t>
            </a:r>
            <a:r>
              <a:rPr lang="en-US" dirty="0">
                <a:hlinkClick r:id="rId3"/>
              </a:rPr>
              <a:t>http://www.harpersbazaar.com/culture/features/a9555312/teenage-plastic-surgery-feminism/</a:t>
            </a:r>
            <a:endParaRPr lang="en-US" dirty="0"/>
          </a:p>
          <a:p>
            <a:r>
              <a:rPr lang="en-US" dirty="0"/>
              <a:t>Hawkins H (Mar 7, 2017) Society's Beauty Standards. Retrieved from </a:t>
            </a:r>
            <a:r>
              <a:rPr lang="en-US" dirty="0">
                <a:hlinkClick r:id="rId4"/>
              </a:rPr>
              <a:t>https://www.theodysseyonline.com/societys-beauty-standards</a:t>
            </a:r>
            <a:endParaRPr lang="en-US" dirty="0"/>
          </a:p>
          <a:p>
            <a:endParaRPr lang="en-US" dirty="0"/>
          </a:p>
        </p:txBody>
      </p:sp>
    </p:spTree>
    <p:extLst>
      <p:ext uri="{BB962C8B-B14F-4D97-AF65-F5344CB8AC3E}">
        <p14:creationId xmlns:p14="http://schemas.microsoft.com/office/powerpoint/2010/main" val="65760876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320</TotalTime>
  <Words>1211</Words>
  <Application>Microsoft Office PowerPoint</Application>
  <PresentationFormat>Widescreen</PresentationFormat>
  <Paragraphs>62</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Aharoni</vt:lpstr>
      <vt:lpstr>Arial</vt:lpstr>
      <vt:lpstr>Arial Rounded MT Bold</vt:lpstr>
      <vt:lpstr>Gill Sans MT</vt:lpstr>
      <vt:lpstr>Gallery</vt:lpstr>
      <vt:lpstr>FEMINISM</vt:lpstr>
      <vt:lpstr>Introduction</vt:lpstr>
      <vt:lpstr>Technology and Advertisements</vt:lpstr>
      <vt:lpstr>Feminist perspective</vt:lpstr>
      <vt:lpstr>Weight loss and plastic surgery</vt:lpstr>
      <vt:lpstr>photoshop</vt:lpstr>
      <vt:lpstr>Challenging ideal body standards</vt:lpstr>
      <vt:lpstr>PowerPoint Presentation</vt:lpstr>
      <vt:lpstr>Health and nutrition – eating disorders</vt:lpstr>
      <vt:lpstr>Cosmetic surgery - controversies</vt:lpstr>
      <vt:lpstr>Fitness and feminism</vt:lpstr>
      <vt:lpstr> we are the change we want</vt:lpstr>
      <vt:lpstr>Role of the media</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FEMINISM</dc:title>
  <dc:creator>Caro</dc:creator>
  <cp:lastModifiedBy>Caro</cp:lastModifiedBy>
  <cp:revision>33</cp:revision>
  <dcterms:created xsi:type="dcterms:W3CDTF">2017-11-18T08:22:10Z</dcterms:created>
  <dcterms:modified xsi:type="dcterms:W3CDTF">2017-11-18T13:42:23Z</dcterms:modified>
</cp:coreProperties>
</file>